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53"/>
  </p:normalViewPr>
  <p:slideViewPr>
    <p:cSldViewPr snapToGrid="0">
      <p:cViewPr>
        <p:scale>
          <a:sx n="312" d="100"/>
          <a:sy n="312" d="100"/>
        </p:scale>
        <p:origin x="-5272" y="-3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开场保持克制：这不是产品功能清单，而是一套把合规、经营和日常财务连接起来的工作方式。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/Users/c/Documents/开发/项目/生视频/jingyuan_compliance_workbench_video_20260821/media/cover/jingyuan_finance_workbench_cover.png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应收链路从平台原始报告开始。结算明细负责还原真实收入和扣费，销售订单统一业务口径，最终生成可收款、可核销的应收单。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/Users/c/Documents/开发/项目/生视频/zerone_receivables_intro/videos/zerone-finance-workbench/SCRIPT.md</a:t>
            </a:r>
          </a:p>
          <a:p>
            <a:r>
              <a:t>- /Users/c/Documents/开发/项目/生视频/saas-last-mile-workbench/script.txt</a:t>
            </a:r>
          </a:p>
          <a:p>
            <a:r>
              <a:t>- /Users/c/Documents/开发/项目/生视频/zerone_receivables_intro/videos/zerone-finance-workbench/assets/current/01-ai-auto-collect-original-reports.png</a:t>
            </a:r>
          </a:p>
          <a:p>
            <a:r>
              <a:t>- /Users/c/Documents/开发/项目/生视频/zerone_receivables_intro/videos/zerone-finance-workbench/assets/current/02-original-reports-library.png</a:t>
            </a:r>
          </a:p>
          <a:p>
            <a:r>
              <a:t>- /Users/c/Documents/开发/项目/生视频/zerone_receivables_intro/videos/zerone-finance-workbench/assets/current/05-transaction-orders-current.png</a:t>
            </a:r>
          </a:p>
          <a:p>
            <a:r>
              <a:t>- /Users/c/Documents/开发/项目/生视频/zerone_receivables_intro/videos/zerone-finance-workbench/assets/current/09-receivables-list-current.png</a:t>
            </a:r>
          </a:p>
          <a:p>
            <a:r>
              <a:t>- /Users/c/Documents/开发/项目/生视频/jingyuan_compliance_workbench_video_20260821/media/generated_elements/02_export_08.png</a:t>
            </a:r>
          </a:p>
          <a:p>
            <a:r>
              <a:t>- /Users/c/Documents/开发/项目/生视频/jingyuan_compliance_workbench_video_20260821/media/generated_elements/03_four_flows_07.png</a:t>
            </a:r>
          </a:p>
          <a:p>
            <a:r>
              <a:t>- /Users/c/Documents/开发/项目/生视频/.ppt-build/collage-workbench/motion_arrow.gif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应付链路从采购合同确定边界，采购订单承接执行，应付单确认负债，结算单再把发票、付款与最终状态连接起来。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/Users/c/Documents/开发/项目/生视频/zerone_payables_intro/videos/zerone-payables-workbench/SCRIPT.md</a:t>
            </a:r>
          </a:p>
          <a:p>
            <a:r>
              <a:t>- /Users/c/Documents/开发/项目/生视频/涉税申报/project-skill.md</a:t>
            </a:r>
          </a:p>
          <a:p>
            <a:r>
              <a:t>- /Users/c/Documents/开发/项目/生视频/zerone_payables_intro/videos/zerone-payables-workbench/assets/current/01-contracts.jpeg</a:t>
            </a:r>
          </a:p>
          <a:p>
            <a:r>
              <a:t>- /Users/c/Documents/开发/项目/生视频/zerone_payables_intro/videos/zerone-payables-workbench/assets/current/02-purchase-orders.jpeg</a:t>
            </a:r>
          </a:p>
          <a:p>
            <a:r>
              <a:t>- /Users/c/Documents/开发/项目/生视频/source_cache/zerone_workbench_doc/policy_04_应付单.png</a:t>
            </a:r>
          </a:p>
          <a:p>
            <a:r>
              <a:t>- /Users/c/Documents/开发/项目/生视频/zerone_payables_intro/videos/zerone-payables-workbench/assets/current/04-settlements.jpeg</a:t>
            </a:r>
          </a:p>
          <a:p>
            <a:r>
              <a:t>- /Users/c/Documents/开发/项目/生视频/jingyuan_compliance_workbench_video_20260821/media/generated_elements/03_four_flows_10.png</a:t>
            </a:r>
          </a:p>
          <a:p>
            <a:r>
              <a:t>- /Users/c/Documents/开发/项目/生视频/jingyuan_compliance_workbench_video_20260821/media/generated_elements/02_export_05.png</a:t>
            </a:r>
          </a:p>
          <a:p>
            <a:r>
              <a:t>- /Users/c/Documents/开发/项目/生视频/.ppt-build/collage-workbench/motion_arrow.gif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发票链路从税局托管或其他授权入口开始，通过进项发票采集建立台账，再与采购和应付业务匹配，并把未匹配和异常差异留给人工处理。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/Users/c/Documents/开发/项目/生视频/source_cache/zerone_workbench_doc/进项发票收票入池.json</a:t>
            </a:r>
          </a:p>
          <a:p>
            <a:r>
              <a:t>- /Users/c/Documents/开发/项目/生视频/source_cache/zerone_workbench_doc/报关单台账与进项发票匹配.json</a:t>
            </a:r>
          </a:p>
          <a:p>
            <a:r>
              <a:t>- /Users/c/Documents/开发/项目/生视频/涉税申报/project-skill.md</a:t>
            </a:r>
          </a:p>
          <a:p>
            <a:r>
              <a:t>- /Users/c/Documents/开发/项目/生视频/jingyuan_compliance_workbench_video_20260821/media/generated_elements/01_policy_01.png</a:t>
            </a:r>
          </a:p>
          <a:p>
            <a:r>
              <a:t>- /Users/c/Documents/开发/项目/生视频/source_cache/zerone_workbench_doc/policy_08_进项发票.png</a:t>
            </a:r>
          </a:p>
          <a:p>
            <a:r>
              <a:t>- /Users/c/Documents/开发/项目/生视频/zerone_payables_intro/videos/zerone-payables-workbench/assets/current/05-invoice-in.jpeg</a:t>
            </a:r>
          </a:p>
          <a:p>
            <a:r>
              <a:t>- /Users/c/Documents/开发/项目/生视频/jingyuan_compliance_workbench_video_20260821/media/lark/08_customs_invoice_match.jpg</a:t>
            </a:r>
          </a:p>
          <a:p>
            <a:r>
              <a:t>- /Users/c/Documents/开发/项目/生视频/jingyuan_compliance_workbench_video_20260821/media/generated_elements/01_policy_06.png</a:t>
            </a:r>
          </a:p>
          <a:p>
            <a:r>
              <a:t>- /Users/c/Documents/开发/项目/生视频/jingyuan_compliance_workbench_video_20260821/media/generated_elements/01_policy_07.png</a:t>
            </a:r>
          </a:p>
          <a:p>
            <a:r>
              <a:t>- /Users/c/Documents/开发/项目/生视频/.ppt-build/collage-workbench/motion_arrow.gif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/Users/c/Documents/开发/项目/生视频/zerone_reports_intro/videos/zerone-report-workbench/assets/current/02-ar-detail.png</a:t>
            </a:r>
          </a:p>
          <a:p>
            <a:r>
              <a:t>- /Users/c/Documents/开发/项目/生视频/zerone_reports_intro/videos/zerone-report-workbench/assets/current/04-ap-detail.png</a:t>
            </a:r>
          </a:p>
          <a:p>
            <a:r>
              <a:t>- /Users/c/Documents/开发/项目/生视频/zerone_reports_intro/videos/zerone-report-workbench/SCRIPT.md</a:t>
            </a:r>
          </a:p>
          <a:p>
            <a:r>
              <a:t>- /Users/c/Documents/开发/项目/生视频/涉税申报/project-skill.md</a:t>
            </a:r>
          </a:p>
          <a:p>
            <a:r>
              <a:t>- /Users/c/Documents/开发/项目/生视频/jingyuan_compliance_workbench_video_20260821/media/generated_elements/03_four_flows_03.png</a:t>
            </a:r>
          </a:p>
          <a:p>
            <a:r>
              <a:t>- /Users/c/Documents/开发/项目/生视频/jingyuan_compliance_workbench_video_20260821/media/generated_elements/03_four_flows_04.png</a:t>
            </a:r>
          </a:p>
          <a:p>
            <a:r>
              <a:t>- /Users/c/Documents/开发/项目/生视频/jingyuan_compliance_workbench_video_20260821/media/generated_elements/03_four_flows_07.png</a:t>
            </a:r>
          </a:p>
          <a:p>
            <a:r>
              <a:t>- /Users/c/Documents/开发/项目/生视频/jingyuan_compliance_workbench_video_20260821/media/generated_elements/03_four_flows_09.png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/Users/c/Documents/开发/项目/生视频/zerone_reports_intro/videos/zerone-report-workbench/assets/current/06-expense-detail.png</a:t>
            </a:r>
          </a:p>
          <a:p>
            <a:r>
              <a:t>- /Users/c/Documents/开发/项目/生视频/zerone_reports_intro/videos/zerone-report-workbench/assets/current/08-cashflow.png</a:t>
            </a:r>
          </a:p>
          <a:p>
            <a:r>
              <a:t>- /Users/c/Documents/开发/项目/生视频/zerone_reports_intro/videos/zerone-report-workbench/assets/current/01-overview.png</a:t>
            </a:r>
          </a:p>
          <a:p>
            <a:r>
              <a:t>- /Users/c/Documents/开发/项目/生视频/zerone_reports_intro/videos/zerone-report-workbench/SCRIPT.md</a:t>
            </a:r>
          </a:p>
          <a:p>
            <a:r>
              <a:t>- /Users/c/Documents/开发/项目/生视频/jingyuan_compliance_workbench_video_20260821/media/generated_elements/04_data_storage_07.png</a:t>
            </a:r>
          </a:p>
          <a:p>
            <a:r>
              <a:t>- /Users/c/Documents/开发/项目/生视频/jingyuan_compliance_workbench_video_20260821/media/generated_elements/04_data_storage_08.png</a:t>
            </a:r>
          </a:p>
          <a:p>
            <a:r>
              <a:t>- /Users/c/Documents/开发/项目/生视频/jingyuan_compliance_workbench_video_20260821/media/generated_elements/04_data_storage_09.png</a:t>
            </a:r>
          </a:p>
          <a:p>
            <a:r>
              <a:t>- /Users/c/Documents/开发/项目/生视频/jingyuan_compliance_workbench_video_20260821/media/generated_elements/03_four_flows_08.png</a:t>
            </a:r>
          </a:p>
          <a:p>
            <a:r>
              <a:t>- /Users/c/Documents/开发/项目/生视频/jingyuan_compliance_workbench_video_20260821/media/generated_elements/04_data_storage_01.png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收束到一个判断：工作台的价值不是多做一套软件，而是让每一个数字都能看得见来源、对得上口径、说得清原因、找得到依据。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/Users/c/Documents/开发/项目/生视频/jingyuan_compliance_workbench_video_20260821/script.txt</a:t>
            </a:r>
          </a:p>
          <a:p>
            <a:r>
              <a:t>- /Users/c/Documents/开发/项目/生视频/jingyuan_compliance_workbench_video_20260821/media/motion/manifest.json</a:t>
            </a:r>
          </a:p>
          <a:p>
            <a:r>
              <a:t>- /Users/c/Documents/开发/项目/生视频/jingyuan_compliance_workbench_video_20260821/media/motion/14/base.png</a:t>
            </a:r>
          </a:p>
          <a:p>
            <a:r>
              <a:t>- /Users/c/Documents/开发/项目/生视频/jingyuan_compliance_workbench_video_20260821/media/motion/14/01_kicker.png</a:t>
            </a:r>
          </a:p>
          <a:p>
            <a:r>
              <a:t>- /Users/c/Documents/开发/项目/生视频/jingyuan_compliance_workbench_video_20260821/media/motion/14/02_title.png</a:t>
            </a:r>
          </a:p>
          <a:p>
            <a:r>
              <a:t>- /Users/c/Documents/开发/项目/生视频/jingyuan_compliance_workbench_video_20260821/media/motion/14/03_screenshot.png</a:t>
            </a:r>
          </a:p>
          <a:p>
            <a:r>
              <a:t>- /Users/c/Documents/开发/项目/生视频/jingyuan_compliance_workbench_video_20260821/media/motion/14/04_asset.png</a:t>
            </a:r>
          </a:p>
          <a:p>
            <a:r>
              <a:t>- /Users/c/Documents/开发/项目/生视频/jingyuan_compliance_workbench_video_20260821/media/motion/14/05_asset.png</a:t>
            </a:r>
          </a:p>
          <a:p>
            <a:r>
              <a:t>- /Users/c/Documents/开发/项目/生视频/jingyuan_compliance_workbench_video_20260821/media/motion/14/06_asset.png</a:t>
            </a:r>
          </a:p>
          <a:p>
            <a:r>
              <a:t>- /Users/c/Documents/开发/项目/生视频/jingyuan_compliance_workbench_video_20260821/media/motion/14/08_card.png</a:t>
            </a:r>
          </a:p>
          <a:p>
            <a:r>
              <a:t>- /Users/c/Documents/开发/项目/生视频/jingyuan_compliance_workbench_video_20260821/media/motion/14/09_card.png</a:t>
            </a:r>
          </a:p>
          <a:p>
            <a:r>
              <a:t>- /Users/c/Documents/开发/项目/生视频/jingyuan_compliance_workbench_video_20260821/media/motion/14/10_card.png</a:t>
            </a:r>
          </a:p>
          <a:p>
            <a:r>
              <a:t>- /Users/c/Documents/开发/项目/生视频/jingyuan_compliance_workbench_video_20260821/media/motion/14/11_card.png</a:t>
            </a:r>
          </a:p>
          <a:p>
            <a:r>
              <a:t>- /Users/c/Documents/开发/项目/生视频/jingyuan_compliance_workbench_video_20260821/media/motion/14/12_doodle.png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监管开始穿透业务过程，财务需要从日常数据留痕入手。即使不展开政策细节，也要让听众理解：证据链正在成为基础能力。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/Users/c/Documents/开发/项目/生视频/jingyuan_compliance_workbench_video_20260821/script.txt</a:t>
            </a:r>
          </a:p>
          <a:p>
            <a:r>
              <a:t>- /Users/c/Documents/开发/项目/生视频/jingyuan_compliance_workbench_video_20260821/media/motion/manifest.json</a:t>
            </a:r>
          </a:p>
          <a:p>
            <a:r>
              <a:t>- /Users/c/Documents/开发/项目/生视频/jingyuan_compliance_workbench_video_20260821/media/motion/01/base.png</a:t>
            </a:r>
          </a:p>
          <a:p>
            <a:r>
              <a:t>- /Users/c/Documents/开发/项目/生视频/jingyuan_compliance_workbench_video_20260821/media/motion/01/01_kicker.png</a:t>
            </a:r>
          </a:p>
          <a:p>
            <a:r>
              <a:t>- /Users/c/Documents/开发/项目/生视频/jingyuan_compliance_workbench_video_20260821/media/motion/01/02_title.png</a:t>
            </a:r>
          </a:p>
          <a:p>
            <a:r>
              <a:t>- /Users/c/Documents/开发/项目/生视频/jingyuan_compliance_workbench_video_20260821/media/motion/01/04_asset.png</a:t>
            </a:r>
          </a:p>
          <a:p>
            <a:r>
              <a:t>- /Users/c/Documents/开发/项目/生视频/jingyuan_compliance_workbench_video_20260821/media/motion/01/05_asset.png</a:t>
            </a:r>
          </a:p>
          <a:p>
            <a:r>
              <a:t>- /Users/c/Documents/开发/项目/生视频/jingyuan_compliance_workbench_video_20260821/media/motion/01/06_asset.png</a:t>
            </a:r>
          </a:p>
          <a:p>
            <a:r>
              <a:t>- /Users/c/Documents/开发/项目/生视频/jingyuan_compliance_workbench_video_20260821/media/motion/01/08_card.png</a:t>
            </a:r>
          </a:p>
          <a:p>
            <a:r>
              <a:t>- /Users/c/Documents/开发/项目/生视频/jingyuan_compliance_workbench_video_20260821/media/motion/01/09_card.png</a:t>
            </a:r>
          </a:p>
          <a:p>
            <a:r>
              <a:t>- /Users/c/Documents/开发/项目/生视频/jingyuan_compliance_workbench_video_20260821/media/motion/01/10_card.png</a:t>
            </a:r>
          </a:p>
          <a:p>
            <a:r>
              <a:t>- /Users/c/Documents/开发/项目/生视频/jingyuan_compliance_workbench_video_20260821/media/motion/01/11_card.png</a:t>
            </a:r>
          </a:p>
          <a:p>
            <a:r>
              <a:t>- /Users/c/Documents/开发/项目/生视频/jingyuan_compliance_workbench_video_20260821/media/motion/01/12_doodle.png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每套系统都能完成自己的标准流程，但经营问题天然跨系统：销售、结算、到账、出口和申报需要重新建立关系。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/Users/c/Documents/开发/项目/生视频/jingyuan_compliance_workbench_video_20260821/media/motion/manifest.json</a:t>
            </a:r>
          </a:p>
          <a:p>
            <a:r>
              <a:t>- /Users/c/Documents/开发/项目/生视频/jingyuan_compliance_workbench_video_20260821/media/motion/07/base.png</a:t>
            </a:r>
          </a:p>
          <a:p>
            <a:r>
              <a:t>- /Users/c/Documents/开发/项目/生视频/jingyuan_compliance_workbench_video_20260821/media/motion/07/01_kicker.png</a:t>
            </a:r>
          </a:p>
          <a:p>
            <a:r>
              <a:t>- /Users/c/Documents/开发/项目/生视频/jingyuan_compliance_workbench_video_20260821/media/motion/07/02_title.png</a:t>
            </a:r>
          </a:p>
          <a:p>
            <a:r>
              <a:t>- /Users/c/Documents/开发/项目/生视频/jingyuan_compliance_workbench_video_20260821/media/motion/07/03_screenshot.png</a:t>
            </a:r>
          </a:p>
          <a:p>
            <a:r>
              <a:t>- /Users/c/Documents/开发/项目/生视频/jingyuan_compliance_workbench_video_20260821/media/motion/07/04_asset.png</a:t>
            </a:r>
          </a:p>
          <a:p>
            <a:r>
              <a:t>- /Users/c/Documents/开发/项目/生视频/jingyuan_compliance_workbench_video_20260821/media/motion/07/05_asset.png</a:t>
            </a:r>
          </a:p>
          <a:p>
            <a:r>
              <a:t>- /Users/c/Documents/开发/项目/生视频/jingyuan_compliance_workbench_video_20260821/media/motion/07/06_asset.png</a:t>
            </a:r>
          </a:p>
          <a:p>
            <a:r>
              <a:t>- /Users/c/Documents/开发/项目/生视频/jingyuan_compliance_workbench_video_20260821/media/motion/07/08_card.png</a:t>
            </a:r>
          </a:p>
          <a:p>
            <a:r>
              <a:t>- /Users/c/Documents/开发/项目/生视频/jingyuan_compliance_workbench_video_20260821/media/motion/07/09_card.png</a:t>
            </a:r>
          </a:p>
          <a:p>
            <a:r>
              <a:t>- /Users/c/Documents/开发/项目/生视频/jingyuan_compliance_workbench_video_20260821/media/motion/07/10_card.png</a:t>
            </a:r>
          </a:p>
          <a:p>
            <a:r>
              <a:t>- /Users/c/Documents/开发/项目/生视频/jingyuan_compliance_workbench_video_20260821/media/motion/07/11_card.png</a:t>
            </a:r>
          </a:p>
          <a:p>
            <a:r>
              <a:t>- /Users/c/Documents/开发/项目/生视频/jingyuan_compliance_workbench_video_20260821/media/motion/07/12_doodle.png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SaaS 仍然负责稳定完成系统内部的标准流程；财务工作台解决的是跨系统、跨口径、跨部门的连接、核对和留痕问题，也就是合规最后一公里。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/Users/c/Documents/开发/项目/生视频/saas-last-mile-workbench/script.txt</a:t>
            </a:r>
          </a:p>
          <a:p>
            <a:r>
              <a:t>- /Users/c/Documents/开发/项目/生视频/jingyuan_compliance_workbench_video_20260821/media/motion/08/03_screenshot.png</a:t>
            </a:r>
          </a:p>
          <a:p>
            <a:r>
              <a:t>- /Users/c/Documents/开发/项目/生视频/jingyuan_compliance_workbench_video_20260821/media/generated_elements/02_export_04.png</a:t>
            </a:r>
          </a:p>
          <a:p>
            <a:r>
              <a:t>- /Users/c/Documents/开发/项目/生视频/jingyuan_compliance_workbench_video_20260821/media/generated_elements/02_export_05.png</a:t>
            </a:r>
          </a:p>
          <a:p>
            <a:r>
              <a:t>- /Users/c/Documents/开发/项目/生视频/jingyuan_compliance_workbench_video_20260821/media/generated_elements/01_policy_05.png</a:t>
            </a:r>
          </a:p>
          <a:p>
            <a:r>
              <a:t>- /Users/c/Documents/开发/项目/生视频/jingyuan_compliance_workbench_video_20260821/media/generated_elements/01_policy_06.png</a:t>
            </a:r>
          </a:p>
          <a:p>
            <a:r>
              <a:t>- /Users/c/Documents/开发/项目/生视频/jingyuan_compliance_workbench_video_20260821/media/generated_elements/03_four_flows_07.png</a:t>
            </a:r>
          </a:p>
          <a:p>
            <a:r>
              <a:t>- /Users/c/Documents/开发/项目/生视频/.ppt-build/collage-workbench/motion_arrow.gif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/Users/c/Documents/开发/项目/生视频/saas-last-mile-workbench/script.txt</a:t>
            </a:r>
          </a:p>
          <a:p>
            <a:r>
              <a:t>- /Users/c/Documents/开发/项目/生视频/zerone_toolkit_intro/videos/zerone-preflight-toolkit/free-finance-workbench-dashboard-prompt.txt</a:t>
            </a:r>
          </a:p>
          <a:p>
            <a:r>
              <a:t>- /Users/c/Documents/开发/项目/生视频/涉税申报/project-skill.md</a:t>
            </a:r>
          </a:p>
          <a:p>
            <a:r>
              <a:t>- /Users/c/Documents/开发/项目/生视频/jingyuan_compliance_workbench_video_20260821/media/generated_elements/01_policy_05.png</a:t>
            </a:r>
          </a:p>
          <a:p>
            <a:r>
              <a:t>- /Users/c/Documents/开发/项目/生视频/jingyuan_compliance_workbench_video_20260821/media/generated_elements/04_data_storage_01.png</a:t>
            </a:r>
          </a:p>
          <a:p>
            <a:r>
              <a:t>- /Users/c/Documents/开发/项目/生视频/jingyuan_compliance_workbench_video_20260821/media/generated_elements/04_data_storage_07.png</a:t>
            </a:r>
          </a:p>
          <a:p>
            <a:r>
              <a:t>- /Users/c/Documents/开发/项目/生视频/jingyuan_compliance_workbench_video_20260821/media/generated_elements/04_data_storage_08.png</a:t>
            </a:r>
          </a:p>
          <a:p>
            <a:r>
              <a:t>- /Users/c/Documents/开发/项目/生视频/jingyuan_compliance_workbench_video_20260821/media/generated_elements/04_data_storage_09.png</a:t>
            </a:r>
          </a:p>
          <a:p>
            <a:r>
              <a:t>- /Users/c/Documents/开发/项目/生视频/jingyuan_compliance_workbench_video_20260821/media/generated_elements/03_four_flows_07.png</a:t>
            </a:r>
          </a:p>
          <a:p>
            <a:r>
              <a:t>- /Users/c/Documents/开发/项目/生视频/.ppt-build/collage-workbench/motion_arrow.gif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数据入口既包括授权接口和自动采集，也包括浏览器采集、原始文件与标准模板导入。重点是每批数据都保留来源、主体、店铺、期间和批次。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/Users/c/Documents/开发/项目/生视频/saas-last-mile-workbench/script.txt</a:t>
            </a:r>
          </a:p>
          <a:p>
            <a:r>
              <a:t>- /Users/c/Documents/开发/项目/生视频/jingyuan_compliance_workbench_video_20260821/media/motion/manifest.json</a:t>
            </a:r>
          </a:p>
          <a:p>
            <a:r>
              <a:t>- /Users/c/Documents/开发/项目/生视频/jingyuan_compliance_workbench_video_20260821/media/motion/12/base.png</a:t>
            </a:r>
          </a:p>
          <a:p>
            <a:r>
              <a:t>- /Users/c/Documents/开发/项目/生视频/jingyuan_compliance_workbench_video_20260821/media/motion/12/01_kicker.png</a:t>
            </a:r>
          </a:p>
          <a:p>
            <a:r>
              <a:t>- /Users/c/Documents/开发/项目/生视频/jingyuan_compliance_workbench_video_20260821/media/motion/12/02_title.png</a:t>
            </a:r>
          </a:p>
          <a:p>
            <a:r>
              <a:t>- /Users/c/Documents/开发/项目/生视频/jingyuan_compliance_workbench_video_20260821/media/motion/12/03_screenshot.png</a:t>
            </a:r>
          </a:p>
          <a:p>
            <a:r>
              <a:t>- /Users/c/Documents/开发/项目/生视频/jingyuan_compliance_workbench_video_20260821/media/motion/12/04_asset.png</a:t>
            </a:r>
          </a:p>
          <a:p>
            <a:r>
              <a:t>- /Users/c/Documents/开发/项目/生视频/jingyuan_compliance_workbench_video_20260821/media/motion/12/05_asset.png</a:t>
            </a:r>
          </a:p>
          <a:p>
            <a:r>
              <a:t>- /Users/c/Documents/开发/项目/生视频/jingyuan_compliance_workbench_video_20260821/media/motion/12/06_asset.png</a:t>
            </a:r>
          </a:p>
          <a:p>
            <a:r>
              <a:t>- /Users/c/Documents/开发/项目/生视频/jingyuan_compliance_workbench_video_20260821/media/motion/12/08_card.png</a:t>
            </a:r>
          </a:p>
          <a:p>
            <a:r>
              <a:t>- /Users/c/Documents/开发/项目/生视频/jingyuan_compliance_workbench_video_20260821/media/motion/12/09_card.png</a:t>
            </a:r>
          </a:p>
          <a:p>
            <a:r>
              <a:t>- /Users/c/Documents/开发/项目/生视频/jingyuan_compliance_workbench_video_20260821/media/motion/12/10_card.png</a:t>
            </a:r>
          </a:p>
          <a:p>
            <a:r>
              <a:t>- /Users/c/Documents/开发/项目/生视频/jingyuan_compliance_workbench_video_20260821/media/motion/12/11_card.png</a:t>
            </a:r>
          </a:p>
          <a:p>
            <a:r>
              <a:t>- /Users/c/Documents/开发/项目/生视频/jingyuan_compliance_workbench_video_20260821/media/motion/12/12_doodle.png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三层数据底座把原始证据、结构化业务数据和规则知识分开管理，又通过来源与批次保持关联。</a:t>
            </a:r>
          </a:p>
          <a:p>
            <a:endParaRPr/>
          </a:p>
          <a:p>
            <a:r>
              <a:t>[Sources]</a:t>
            </a:r>
          </a:p>
          <a:p>
            <a:r>
              <a:t>- /Users/c/Documents/开发/项目/生视频/jingyuan_compliance_workbench_video_20260821/final_collage_mg_v3.mp4</a:t>
            </a:r>
          </a:p>
          <a:p>
            <a:r>
              <a:t>- /Users/c/Documents/开发/项目/生视频/涉税申报/project-skill.md</a:t>
            </a:r>
          </a:p>
          <a:p>
            <a:r>
              <a:t>- /Users/c/Documents/开发/项目/生视频/jingyuan_compliance_workbench_video_20260821/media/motion/manifest.json</a:t>
            </a:r>
          </a:p>
          <a:p>
            <a:r>
              <a:t>- /Users/c/Documents/开发/项目/生视频/jingyuan_compliance_workbench_video_20260821/media/motion/13/base.png</a:t>
            </a:r>
          </a:p>
          <a:p>
            <a:r>
              <a:t>- /Users/c/Documents/开发/项目/生视频/jingyuan_compliance_workbench_video_20260821/media/motion/13/01_kicker.png</a:t>
            </a:r>
          </a:p>
          <a:p>
            <a:r>
              <a:t>- /Users/c/Documents/开发/项目/生视频/jingyuan_compliance_workbench_video_20260821/media/motion/13/02_title.png</a:t>
            </a:r>
          </a:p>
          <a:p>
            <a:r>
              <a:t>- /Users/c/Documents/开发/项目/生视频/jingyuan_compliance_workbench_video_20260821/media/motion/13/03_screenshot.png</a:t>
            </a:r>
          </a:p>
          <a:p>
            <a:r>
              <a:t>- /Users/c/Documents/开发/项目/生视频/jingyuan_compliance_workbench_video_20260821/media/motion/13/04_asset.png</a:t>
            </a:r>
          </a:p>
          <a:p>
            <a:r>
              <a:t>- /Users/c/Documents/开发/项目/生视频/jingyuan_compliance_workbench_video_20260821/media/motion/13/05_asset.png</a:t>
            </a:r>
          </a:p>
          <a:p>
            <a:r>
              <a:t>- /Users/c/Documents/开发/项目/生视频/jingyuan_compliance_workbench_video_20260821/media/motion/13/06_asset.png</a:t>
            </a:r>
          </a:p>
          <a:p>
            <a:r>
              <a:t>- /Users/c/Documents/开发/项目/生视频/jingyuan_compliance_workbench_video_20260821/media/motion/13/08_card.png</a:t>
            </a:r>
          </a:p>
          <a:p>
            <a:r>
              <a:t>- /Users/c/Documents/开发/项目/生视频/jingyuan_compliance_workbench_video_20260821/media/motion/13/09_card.png</a:t>
            </a:r>
          </a:p>
          <a:p>
            <a:r>
              <a:t>- /Users/c/Documents/开发/项目/生视频/jingyuan_compliance_workbench_video_20260821/media/motion/13/10_card.png</a:t>
            </a:r>
          </a:p>
          <a:p>
            <a:r>
              <a:t>- /Users/c/Documents/开发/项目/生视频/jingyuan_compliance_workbench_video_20260821/media/motion/13/11_card.png</a:t>
            </a:r>
          </a:p>
          <a:p>
            <a:r>
              <a:t>- /Users/c/Documents/开发/项目/生视频/jingyuan_compliance_workbench_video_20260821/media/motion/13/12_doodle.png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/Users/c/Documents/开发/项目/生视频/zerone_ai_builder_intro_20260805/videos/zerone-ai-builder-workbench/assets/current/05_plugins.png</a:t>
            </a:r>
          </a:p>
          <a:p>
            <a:r>
              <a:t>- /Users/c/Documents/开发/项目/生视频/zerone_ai_builder_intro_20260805/videos/zerone-ai-builder-workbench/BRIEF.md</a:t>
            </a:r>
          </a:p>
          <a:p>
            <a:r>
              <a:t>- /Users/c/Documents/开发/项目/生视频/zerone_toolkit_intro/videos/zerone-preflight-toolkit/free-finance-workbench-dashboard-prompt.txt</a:t>
            </a:r>
          </a:p>
          <a:p>
            <a:r>
              <a:t>- /Users/c/Documents/开发/项目/生视频/jingyuan_compliance_workbench_video_20260821/media/generated_elements/01_policy_05.png</a:t>
            </a:r>
          </a:p>
          <a:p>
            <a:r>
              <a:t>- /Users/c/Documents/开发/项目/生视频/jingyuan_compliance_workbench_video_20260821/media/generated_elements/03_four_flows_10.png</a:t>
            </a:r>
          </a:p>
          <a:p>
            <a:r>
              <a:t>- /Users/c/Documents/开发/项目/生视频/jingyuan_compliance_workbench_video_20260821/media/generated_elements/04_data_storage_12.png</a:t>
            </a:r>
          </a:p>
          <a:p>
            <a:r>
              <a:t>- /Users/c/Documents/开发/项目/生视频/jingyuan_compliance_workbench_video_20260821/media/generated_elements/04_data_storage_03.png</a:t>
            </a:r>
          </a:p>
          <a:p>
            <a:r>
              <a:t>- /Users/c/Documents/开发/项目/生视频/.ppt-build/collage-workbench/motion_arrow.gif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/Users/c/Documents/开发/项目/生视频/zerone_ai_builder_intro_20260805/videos/zerone-ai-builder-workbench/assets/current/01_ai_assistant.png</a:t>
            </a:r>
          </a:p>
          <a:p>
            <a:r>
              <a:t>- /Users/c/Documents/开发/项目/生视频/zerone_ai_builder_intro_20260805/videos/zerone-ai-builder-workbench/assets/current/04_workflow.png</a:t>
            </a:r>
          </a:p>
          <a:p>
            <a:r>
              <a:t>- /Users/c/Documents/开发/项目/生视频/zerone_ai_builder_intro_20260805/videos/zerone-ai-builder-workbench/assets/current/03_local_knowledge.png</a:t>
            </a:r>
          </a:p>
          <a:p>
            <a:r>
              <a:t>- /Users/c/Documents/开发/项目/生视频/saas-last-mile-workbench/script.txt</a:t>
            </a:r>
          </a:p>
          <a:p>
            <a:r>
              <a:t>- /Users/c/Documents/开发/项目/生视频/jingyuan_compliance_workbench_video_20260821/media/generated_elements/01_policy_06.png</a:t>
            </a:r>
          </a:p>
          <a:p>
            <a:r>
              <a:t>- /Users/c/Documents/开发/项目/生视频/jingyuan_compliance_workbench_video_20260821/media/generated_elements/03_four_flows_08.png</a:t>
            </a:r>
          </a:p>
          <a:p>
            <a:r>
              <a:t>- /Users/c/Documents/开发/项目/生视频/jingyuan_compliance_workbench_video_20260821/media/generated_elements/04_data_storage_05.png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28.gif"/><Relationship Id="rId4" Type="http://schemas.openxmlformats.org/officeDocument/2006/relationships/image" Target="../media/image69.jpe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3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28.gif"/><Relationship Id="rId9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7.pn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28.gif"/><Relationship Id="rId4" Type="http://schemas.openxmlformats.org/officeDocument/2006/relationships/image" Target="../media/image78.png"/><Relationship Id="rId9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89.png"/><Relationship Id="rId10" Type="http://schemas.openxmlformats.org/officeDocument/2006/relationships/image" Target="../media/image31.png"/><Relationship Id="rId4" Type="http://schemas.openxmlformats.org/officeDocument/2006/relationships/image" Target="../media/image88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28.gif"/><Relationship Id="rId4" Type="http://schemas.openxmlformats.org/officeDocument/2006/relationships/image" Target="../media/image31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gif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riginal-cover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21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直线连接符 41">
            <a:extLst>
              <a:ext uri="{FF2B5EF4-FFF2-40B4-BE49-F238E27FC236}">
                <a16:creationId xmlns:a16="http://schemas.microsoft.com/office/drawing/2014/main" id="{5247F19A-BC2E-4440-9C1C-D1C9BDB266BF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C425EE65-4134-43F3-9CE4-FCD9DDA8D5BA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527F1718-0AC8-4287-9F13-6E2800610FF2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F9477CEA-0D81-4A42-9367-7208B49C07BC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512DD5B9-C31F-4428-971B-479D938F5DB4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39098052-4B6D-469E-8CA8-894183CDCC97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782FE68-A22A-4FA0-9353-9C39CE4C7993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6E40C77-E475-4494-BA91-9E10219F6282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应收链路</a:t>
            </a:r>
          </a:p>
        </p:txBody>
      </p:sp>
      <p:sp>
        <p:nvSpPr>
          <p:cNvPr id="9" name="slide-10-title">
            <a:extLst>
              <a:ext uri="{FF2B5EF4-FFF2-40B4-BE49-F238E27FC236}">
                <a16:creationId xmlns:a16="http://schemas.microsoft.com/office/drawing/2014/main" id="{6A81A799-5053-462C-A6ED-DC2A67295D58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应收：从平台原始报告生成可核销的应收单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BB9720C-7DD7-4DC7-BE50-0FC444C67BF5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先还原平台结算事实，再统一订单口径，最终形成可跟进、可收款、可核销的应收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98610DEE-68DC-4CB6-BCA8-9E5E3AA55EA1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chain-10-card-1">
            <a:extLst>
              <a:ext uri="{FF2B5EF4-FFF2-40B4-BE49-F238E27FC236}">
                <a16:creationId xmlns:a16="http://schemas.microsoft.com/office/drawing/2014/main" id="{D8D6B76E-B344-4F48-B9E7-AA7A8DC9213E}"/>
              </a:ext>
            </a:extLst>
          </p:cNvPr>
          <p:cNvSpPr>
            <a:spLocks noGrp="1"/>
          </p:cNvSpPr>
          <p:nvPr/>
        </p:nvSpPr>
        <p:spPr>
          <a:xfrm rot="-30000">
            <a:off x="45720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54" name="chain-10-screen-1"/>
          <p:cNvPicPr>
            <a:picLocks noChangeAspect="1"/>
          </p:cNvPicPr>
          <p:nvPr/>
        </p:nvPicPr>
        <p:blipFill>
          <a:blip r:embed="rId3"/>
          <a:srcRect l="2020" r="2020"/>
          <a:stretch>
            <a:fillRect/>
          </a:stretch>
        </p:blipFill>
        <p:spPr>
          <a:xfrm>
            <a:off x="571500" y="2209800"/>
            <a:ext cx="2247900" cy="1381125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BED97EB1-0203-46F1-B4B0-D183F9612BC9}"/>
              </a:ext>
            </a:extLst>
          </p:cNvPr>
          <p:cNvSpPr>
            <a:spLocks noGrp="1"/>
          </p:cNvSpPr>
          <p:nvPr/>
        </p:nvSpPr>
        <p:spPr>
          <a:xfrm rot="-60000">
            <a:off x="590550" y="3714750"/>
            <a:ext cx="457200" cy="28575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</p:sp>
      <p:sp>
        <p:nvSpPr>
          <p:cNvPr id="15" name="chain-10-number-1">
            <a:extLst>
              <a:ext uri="{FF2B5EF4-FFF2-40B4-BE49-F238E27FC236}">
                <a16:creationId xmlns:a16="http://schemas.microsoft.com/office/drawing/2014/main" id="{5C8DEFB2-A998-493C-8312-AF36F1BCCDBE}"/>
              </a:ext>
            </a:extLst>
          </p:cNvPr>
          <p:cNvSpPr>
            <a:spLocks noGrp="1"/>
          </p:cNvSpPr>
          <p:nvPr/>
        </p:nvSpPr>
        <p:spPr>
          <a:xfrm>
            <a:off x="59055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01</a:t>
            </a:r>
          </a:p>
        </p:txBody>
      </p:sp>
      <p:sp>
        <p:nvSpPr>
          <p:cNvPr id="16" name="chain-10-title-1">
            <a:extLst>
              <a:ext uri="{FF2B5EF4-FFF2-40B4-BE49-F238E27FC236}">
                <a16:creationId xmlns:a16="http://schemas.microsoft.com/office/drawing/2014/main" id="{E6EC5528-DC4B-4759-981C-871626EFC0E9}"/>
              </a:ext>
            </a:extLst>
          </p:cNvPr>
          <p:cNvSpPr>
            <a:spLocks noGrp="1"/>
          </p:cNvSpPr>
          <p:nvPr/>
        </p:nvSpPr>
        <p:spPr>
          <a:xfrm>
            <a:off x="60960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平台原始报告</a:t>
            </a:r>
          </a:p>
        </p:txBody>
      </p:sp>
      <p:sp>
        <p:nvSpPr>
          <p:cNvPr id="17" name="chain-10-body-1">
            <a:extLst>
              <a:ext uri="{FF2B5EF4-FFF2-40B4-BE49-F238E27FC236}">
                <a16:creationId xmlns:a16="http://schemas.microsoft.com/office/drawing/2014/main" id="{005FD70C-F899-4AA3-AECC-C04AF614F6D7}"/>
              </a:ext>
            </a:extLst>
          </p:cNvPr>
          <p:cNvSpPr>
            <a:spLocks noGrp="1"/>
          </p:cNvSpPr>
          <p:nvPr/>
        </p:nvSpPr>
        <p:spPr>
          <a:xfrm>
            <a:off x="60960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保存平台、店铺、月份、批次与原始文件，确保来源可回溯。</a:t>
            </a:r>
          </a:p>
        </p:txBody>
      </p:sp>
      <p:sp>
        <p:nvSpPr>
          <p:cNvPr id="18" name="chain-10-arrow-1">
            <a:extLst>
              <a:ext uri="{FF2B5EF4-FFF2-40B4-BE49-F238E27FC236}">
                <a16:creationId xmlns:a16="http://schemas.microsoft.com/office/drawing/2014/main" id="{37241F51-7FBE-4ACF-9D2C-AA08DE7C2BB3}"/>
              </a:ext>
            </a:extLst>
          </p:cNvPr>
          <p:cNvSpPr>
            <a:spLocks noGrp="1"/>
          </p:cNvSpPr>
          <p:nvPr/>
        </p:nvSpPr>
        <p:spPr>
          <a:xfrm>
            <a:off x="2981325" y="3333750"/>
            <a:ext cx="342900" cy="266700"/>
          </a:xfrm>
          <a:prstGeom prst="rightArrow">
            <a:avLst/>
          </a:prstGeom>
          <a:solidFill>
            <a:srgbClr val="141414"/>
          </a:solidFill>
          <a:ln w="0">
            <a:noFill/>
            <a:prstDash val="solid"/>
          </a:ln>
        </p:spPr>
      </p:sp>
      <p:sp>
        <p:nvSpPr>
          <p:cNvPr id="19" name="chain-10-card-2">
            <a:extLst>
              <a:ext uri="{FF2B5EF4-FFF2-40B4-BE49-F238E27FC236}">
                <a16:creationId xmlns:a16="http://schemas.microsoft.com/office/drawing/2014/main" id="{E0CD5C04-9D44-4963-9061-3357B51963F5}"/>
              </a:ext>
            </a:extLst>
          </p:cNvPr>
          <p:cNvSpPr>
            <a:spLocks noGrp="1"/>
          </p:cNvSpPr>
          <p:nvPr/>
        </p:nvSpPr>
        <p:spPr>
          <a:xfrm rot="30000">
            <a:off x="333375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61" name="chain-10-screen-2"/>
          <p:cNvPicPr>
            <a:picLocks noChangeAspect="1"/>
          </p:cNvPicPr>
          <p:nvPr/>
        </p:nvPicPr>
        <p:blipFill>
          <a:blip r:embed="rId4"/>
          <a:srcRect t="839" b="839"/>
          <a:stretch>
            <a:fillRect/>
          </a:stretch>
        </p:blipFill>
        <p:spPr>
          <a:xfrm>
            <a:off x="3448050" y="2209800"/>
            <a:ext cx="2247900" cy="138112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FB042373-A89F-48B9-B4ED-361914FFD880}"/>
              </a:ext>
            </a:extLst>
          </p:cNvPr>
          <p:cNvSpPr>
            <a:spLocks noGrp="1"/>
          </p:cNvSpPr>
          <p:nvPr/>
        </p:nvSpPr>
        <p:spPr>
          <a:xfrm rot="60000">
            <a:off x="3467100" y="3714750"/>
            <a:ext cx="457200" cy="28575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</p:sp>
      <p:sp>
        <p:nvSpPr>
          <p:cNvPr id="22" name="chain-10-number-2">
            <a:extLst>
              <a:ext uri="{FF2B5EF4-FFF2-40B4-BE49-F238E27FC236}">
                <a16:creationId xmlns:a16="http://schemas.microsoft.com/office/drawing/2014/main" id="{06E44A73-25FF-4120-89DC-BF50FB17A15E}"/>
              </a:ext>
            </a:extLst>
          </p:cNvPr>
          <p:cNvSpPr>
            <a:spLocks noGrp="1"/>
          </p:cNvSpPr>
          <p:nvPr/>
        </p:nvSpPr>
        <p:spPr>
          <a:xfrm>
            <a:off x="346710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02</a:t>
            </a:r>
          </a:p>
        </p:txBody>
      </p:sp>
      <p:sp>
        <p:nvSpPr>
          <p:cNvPr id="23" name="chain-10-title-2">
            <a:extLst>
              <a:ext uri="{FF2B5EF4-FFF2-40B4-BE49-F238E27FC236}">
                <a16:creationId xmlns:a16="http://schemas.microsoft.com/office/drawing/2014/main" id="{E02273AC-00A3-45A3-A2C1-D6A936201E4A}"/>
              </a:ext>
            </a:extLst>
          </p:cNvPr>
          <p:cNvSpPr>
            <a:spLocks noGrp="1"/>
          </p:cNvSpPr>
          <p:nvPr/>
        </p:nvSpPr>
        <p:spPr>
          <a:xfrm>
            <a:off x="348615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结算明细</a:t>
            </a:r>
          </a:p>
        </p:txBody>
      </p:sp>
      <p:sp>
        <p:nvSpPr>
          <p:cNvPr id="24" name="chain-10-body-2">
            <a:extLst>
              <a:ext uri="{FF2B5EF4-FFF2-40B4-BE49-F238E27FC236}">
                <a16:creationId xmlns:a16="http://schemas.microsoft.com/office/drawing/2014/main" id="{C768B104-2FD6-478E-B51A-D5D0969910B4}"/>
              </a:ext>
            </a:extLst>
          </p:cNvPr>
          <p:cNvSpPr>
            <a:spLocks noGrp="1"/>
          </p:cNvSpPr>
          <p:nvPr/>
        </p:nvSpPr>
        <p:spPr>
          <a:xfrm>
            <a:off x="348615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拆解销售收入、退款、平台费用和实际结算金额。</a:t>
            </a:r>
          </a:p>
        </p:txBody>
      </p:sp>
      <p:pic>
        <p:nvPicPr>
          <p:cNvPr id="66" name="chain-10-motion-arrow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819775" y="3396961"/>
            <a:ext cx="438150" cy="159327"/>
          </a:xfrm>
          <a:prstGeom prst="rect">
            <a:avLst/>
          </a:prstGeom>
        </p:spPr>
      </p:pic>
      <p:sp>
        <p:nvSpPr>
          <p:cNvPr id="26" name="chain-10-card-3">
            <a:extLst>
              <a:ext uri="{FF2B5EF4-FFF2-40B4-BE49-F238E27FC236}">
                <a16:creationId xmlns:a16="http://schemas.microsoft.com/office/drawing/2014/main" id="{DC031B17-FB21-42BB-A818-B7DD31BD762D}"/>
              </a:ext>
            </a:extLst>
          </p:cNvPr>
          <p:cNvSpPr>
            <a:spLocks noGrp="1"/>
          </p:cNvSpPr>
          <p:nvPr/>
        </p:nvSpPr>
        <p:spPr>
          <a:xfrm rot="-30000">
            <a:off x="621030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68" name="chain-10-screen-3"/>
          <p:cNvPicPr>
            <a:picLocks noChangeAspect="1"/>
          </p:cNvPicPr>
          <p:nvPr/>
        </p:nvPicPr>
        <p:blipFill>
          <a:blip r:embed="rId6"/>
          <a:srcRect t="839" b="839"/>
          <a:stretch>
            <a:fillRect/>
          </a:stretch>
        </p:blipFill>
        <p:spPr>
          <a:xfrm>
            <a:off x="6324600" y="2209800"/>
            <a:ext cx="2247900" cy="1381125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D7B2927-72CB-4A69-B72C-4FF6E4F7B1E7}"/>
              </a:ext>
            </a:extLst>
          </p:cNvPr>
          <p:cNvSpPr>
            <a:spLocks noGrp="1"/>
          </p:cNvSpPr>
          <p:nvPr/>
        </p:nvSpPr>
        <p:spPr>
          <a:xfrm rot="-60000">
            <a:off x="6343650" y="3714750"/>
            <a:ext cx="457200" cy="28575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</p:sp>
      <p:sp>
        <p:nvSpPr>
          <p:cNvPr id="29" name="chain-10-number-3">
            <a:extLst>
              <a:ext uri="{FF2B5EF4-FFF2-40B4-BE49-F238E27FC236}">
                <a16:creationId xmlns:a16="http://schemas.microsoft.com/office/drawing/2014/main" id="{E4CE6F85-B736-4A60-A256-F0F508218988}"/>
              </a:ext>
            </a:extLst>
          </p:cNvPr>
          <p:cNvSpPr>
            <a:spLocks noGrp="1"/>
          </p:cNvSpPr>
          <p:nvPr/>
        </p:nvSpPr>
        <p:spPr>
          <a:xfrm>
            <a:off x="634365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03</a:t>
            </a:r>
          </a:p>
        </p:txBody>
      </p:sp>
      <p:sp>
        <p:nvSpPr>
          <p:cNvPr id="30" name="chain-10-title-3">
            <a:extLst>
              <a:ext uri="{FF2B5EF4-FFF2-40B4-BE49-F238E27FC236}">
                <a16:creationId xmlns:a16="http://schemas.microsoft.com/office/drawing/2014/main" id="{245A42CD-3BB2-4CCA-B338-0CE6DCCECD0D}"/>
              </a:ext>
            </a:extLst>
          </p:cNvPr>
          <p:cNvSpPr>
            <a:spLocks noGrp="1"/>
          </p:cNvSpPr>
          <p:nvPr/>
        </p:nvSpPr>
        <p:spPr>
          <a:xfrm>
            <a:off x="636270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销售订单</a:t>
            </a:r>
          </a:p>
        </p:txBody>
      </p:sp>
      <p:sp>
        <p:nvSpPr>
          <p:cNvPr id="31" name="chain-10-body-3">
            <a:extLst>
              <a:ext uri="{FF2B5EF4-FFF2-40B4-BE49-F238E27FC236}">
                <a16:creationId xmlns:a16="http://schemas.microsoft.com/office/drawing/2014/main" id="{82B63125-8B2F-4034-81FF-8226C4AC8F11}"/>
              </a:ext>
            </a:extLst>
          </p:cNvPr>
          <p:cNvSpPr>
            <a:spLocks noGrp="1"/>
          </p:cNvSpPr>
          <p:nvPr/>
        </p:nvSpPr>
        <p:spPr>
          <a:xfrm>
            <a:off x="636270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统一客户、SKU、币种、主体和订单类型，建立业务明细。</a:t>
            </a:r>
          </a:p>
        </p:txBody>
      </p:sp>
      <p:sp>
        <p:nvSpPr>
          <p:cNvPr id="32" name="chain-10-arrow-3">
            <a:extLst>
              <a:ext uri="{FF2B5EF4-FFF2-40B4-BE49-F238E27FC236}">
                <a16:creationId xmlns:a16="http://schemas.microsoft.com/office/drawing/2014/main" id="{961A06E8-746A-4948-B758-2C1198EFDE4D}"/>
              </a:ext>
            </a:extLst>
          </p:cNvPr>
          <p:cNvSpPr>
            <a:spLocks noGrp="1"/>
          </p:cNvSpPr>
          <p:nvPr/>
        </p:nvSpPr>
        <p:spPr>
          <a:xfrm>
            <a:off x="8734425" y="3333750"/>
            <a:ext cx="342900" cy="266700"/>
          </a:xfrm>
          <a:prstGeom prst="rightArrow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33" name="chain-10-card-4">
            <a:extLst>
              <a:ext uri="{FF2B5EF4-FFF2-40B4-BE49-F238E27FC236}">
                <a16:creationId xmlns:a16="http://schemas.microsoft.com/office/drawing/2014/main" id="{B8417CA4-54DB-4603-9E28-DFC790C7036D}"/>
              </a:ext>
            </a:extLst>
          </p:cNvPr>
          <p:cNvSpPr>
            <a:spLocks noGrp="1"/>
          </p:cNvSpPr>
          <p:nvPr/>
        </p:nvSpPr>
        <p:spPr>
          <a:xfrm rot="30000">
            <a:off x="908685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75" name="chain-10-screen-4"/>
          <p:cNvPicPr>
            <a:picLocks noChangeAspect="1"/>
          </p:cNvPicPr>
          <p:nvPr/>
        </p:nvPicPr>
        <p:blipFill>
          <a:blip r:embed="rId7"/>
          <a:srcRect t="839" b="839"/>
          <a:stretch>
            <a:fillRect/>
          </a:stretch>
        </p:blipFill>
        <p:spPr>
          <a:xfrm>
            <a:off x="9201150" y="2209800"/>
            <a:ext cx="2247900" cy="1381125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E7469225-281D-4490-87C8-F170CDBF89AE}"/>
              </a:ext>
            </a:extLst>
          </p:cNvPr>
          <p:cNvSpPr>
            <a:spLocks noGrp="1"/>
          </p:cNvSpPr>
          <p:nvPr/>
        </p:nvSpPr>
        <p:spPr>
          <a:xfrm rot="60000">
            <a:off x="9220200" y="3714750"/>
            <a:ext cx="457200" cy="28575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</p:sp>
      <p:sp>
        <p:nvSpPr>
          <p:cNvPr id="36" name="chain-10-number-4">
            <a:extLst>
              <a:ext uri="{FF2B5EF4-FFF2-40B4-BE49-F238E27FC236}">
                <a16:creationId xmlns:a16="http://schemas.microsoft.com/office/drawing/2014/main" id="{EAA02016-097E-4248-810A-4B7F610A38FC}"/>
              </a:ext>
            </a:extLst>
          </p:cNvPr>
          <p:cNvSpPr>
            <a:spLocks noGrp="1"/>
          </p:cNvSpPr>
          <p:nvPr/>
        </p:nvSpPr>
        <p:spPr>
          <a:xfrm>
            <a:off x="922020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04</a:t>
            </a:r>
          </a:p>
        </p:txBody>
      </p:sp>
      <p:sp>
        <p:nvSpPr>
          <p:cNvPr id="37" name="chain-10-title-4">
            <a:extLst>
              <a:ext uri="{FF2B5EF4-FFF2-40B4-BE49-F238E27FC236}">
                <a16:creationId xmlns:a16="http://schemas.microsoft.com/office/drawing/2014/main" id="{8DDF7C12-B57E-433C-AF6D-226A16CC731E}"/>
              </a:ext>
            </a:extLst>
          </p:cNvPr>
          <p:cNvSpPr>
            <a:spLocks noGrp="1"/>
          </p:cNvSpPr>
          <p:nvPr/>
        </p:nvSpPr>
        <p:spPr>
          <a:xfrm>
            <a:off x="923925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应收单</a:t>
            </a:r>
          </a:p>
        </p:txBody>
      </p:sp>
      <p:sp>
        <p:nvSpPr>
          <p:cNvPr id="38" name="chain-10-body-4">
            <a:extLst>
              <a:ext uri="{FF2B5EF4-FFF2-40B4-BE49-F238E27FC236}">
                <a16:creationId xmlns:a16="http://schemas.microsoft.com/office/drawing/2014/main" id="{CD03C4D8-7827-430C-BA2A-6BAC8026E369}"/>
              </a:ext>
            </a:extLst>
          </p:cNvPr>
          <p:cNvSpPr>
            <a:spLocks noGrp="1"/>
          </p:cNvSpPr>
          <p:nvPr/>
        </p:nvSpPr>
        <p:spPr>
          <a:xfrm>
            <a:off x="923925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按业务规则汇总生成应收，继续进入收款、核销和账龄管理。</a:t>
            </a:r>
          </a:p>
        </p:txBody>
      </p:sp>
      <p:pic>
        <p:nvPicPr>
          <p:cNvPr id="80" name="图片 79"/>
          <p:cNvPicPr>
            <a:picLocks noChangeAspect="1"/>
          </p:cNvPicPr>
          <p:nvPr/>
        </p:nvPicPr>
        <p:blipFill>
          <a:blip r:embed="rId8"/>
          <a:stretch/>
        </p:blipFill>
        <p:spPr>
          <a:xfrm rot="300000">
            <a:off x="11148592" y="1657350"/>
            <a:ext cx="791415" cy="47625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9"/>
          <a:stretch/>
        </p:blipFill>
        <p:spPr>
          <a:xfrm rot="420000">
            <a:off x="11430000" y="5753100"/>
            <a:ext cx="476250" cy="476250"/>
          </a:xfrm>
          <a:prstGeom prst="rect">
            <a:avLst/>
          </a:prstGeom>
        </p:spPr>
      </p:pic>
      <p:sp>
        <p:nvSpPr>
          <p:cNvPr id="41" name="chain-10-conclusion">
            <a:extLst>
              <a:ext uri="{FF2B5EF4-FFF2-40B4-BE49-F238E27FC236}">
                <a16:creationId xmlns:a16="http://schemas.microsoft.com/office/drawing/2014/main" id="{A4C58E1E-4EC3-46F3-8502-13C5916E1DDF}"/>
              </a:ext>
            </a:extLst>
          </p:cNvPr>
          <p:cNvSpPr>
            <a:spLocks noGrp="1"/>
          </p:cNvSpPr>
          <p:nvPr/>
        </p:nvSpPr>
        <p:spPr>
          <a:xfrm>
            <a:off x="914400" y="5657850"/>
            <a:ext cx="10363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141414"/>
                </a:solidFill>
              </a:defRPr>
            </a:pPr>
            <a:r>
              <a:rPr sz="1575" b="1">
                <a:solidFill>
                  <a:srgbClr val="141414"/>
                </a:solidFill>
              </a:rPr>
              <a:t>关键不是把报表搬进系统，而是让平台结算、销售订单和应收余额能够逐笔对应。</a:t>
            </a:r>
          </a:p>
        </p:txBody>
      </p:sp>
    </p:spTree>
    <p:extLst>
      <p:ext uri="{BB962C8B-B14F-4D97-AF65-F5344CB8AC3E}">
        <p14:creationId xmlns:p14="http://schemas.microsoft.com/office/powerpoint/2010/main" val="1143873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直线连接符 41">
            <a:extLst>
              <a:ext uri="{FF2B5EF4-FFF2-40B4-BE49-F238E27FC236}">
                <a16:creationId xmlns:a16="http://schemas.microsoft.com/office/drawing/2014/main" id="{6E6718B3-42D1-4377-8DB4-726DD958F29C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7ABECA9E-FE7C-4D6A-A499-19A9A16AE702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B868926A-CDCD-4359-81AC-2FDC89C1A0C2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69577274-CD8F-4B03-B7A8-CD6BB6A95A51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8639FD6D-0256-4B2B-83F6-E7E2D2545B97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FE357244-2B16-4159-B38D-2E2CD85E4204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FCE69EE-CB20-495B-8BF6-DD6FA39118C4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AA6CA3F-ADFE-4273-BBBD-1B4123C259E2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应付链路</a:t>
            </a:r>
          </a:p>
        </p:txBody>
      </p:sp>
      <p:sp>
        <p:nvSpPr>
          <p:cNvPr id="9" name="slide-11-title">
            <a:extLst>
              <a:ext uri="{FF2B5EF4-FFF2-40B4-BE49-F238E27FC236}">
                <a16:creationId xmlns:a16="http://schemas.microsoft.com/office/drawing/2014/main" id="{07A51200-896E-4B3C-A891-DDDD2D2B3E18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应付：从采购依据到结算单形成完整闭环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31BD150-B68A-4657-983D-939F7BA9F6B7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合同定义采购边界，订单承接执行，应付单确认负债，结算单连接发票与付款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A56351E3-8BE2-4A1F-9656-EA4820710C45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chain-11-card-1">
            <a:extLst>
              <a:ext uri="{FF2B5EF4-FFF2-40B4-BE49-F238E27FC236}">
                <a16:creationId xmlns:a16="http://schemas.microsoft.com/office/drawing/2014/main" id="{106AC69D-EC69-419B-9AE0-2CC83582987E}"/>
              </a:ext>
            </a:extLst>
          </p:cNvPr>
          <p:cNvSpPr>
            <a:spLocks noGrp="1"/>
          </p:cNvSpPr>
          <p:nvPr/>
        </p:nvSpPr>
        <p:spPr>
          <a:xfrm rot="-30000">
            <a:off x="45720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0ECC860-353A-4E89-B332-37A87A3834EC}"/>
              </a:ext>
            </a:extLst>
          </p:cNvPr>
          <p:cNvSpPr>
            <a:spLocks noGrp="1"/>
          </p:cNvSpPr>
          <p:nvPr/>
        </p:nvSpPr>
        <p:spPr>
          <a:xfrm rot="-60000">
            <a:off x="590550" y="3714750"/>
            <a:ext cx="457200" cy="28575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</p:sp>
      <p:sp>
        <p:nvSpPr>
          <p:cNvPr id="15" name="chain-11-number-1">
            <a:extLst>
              <a:ext uri="{FF2B5EF4-FFF2-40B4-BE49-F238E27FC236}">
                <a16:creationId xmlns:a16="http://schemas.microsoft.com/office/drawing/2014/main" id="{B6E90C03-15FB-4C2A-899B-4E69EAAC11E2}"/>
              </a:ext>
            </a:extLst>
          </p:cNvPr>
          <p:cNvSpPr>
            <a:spLocks noGrp="1"/>
          </p:cNvSpPr>
          <p:nvPr/>
        </p:nvSpPr>
        <p:spPr>
          <a:xfrm>
            <a:off x="59055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01</a:t>
            </a:r>
          </a:p>
        </p:txBody>
      </p:sp>
      <p:sp>
        <p:nvSpPr>
          <p:cNvPr id="16" name="chain-11-title-1">
            <a:extLst>
              <a:ext uri="{FF2B5EF4-FFF2-40B4-BE49-F238E27FC236}">
                <a16:creationId xmlns:a16="http://schemas.microsoft.com/office/drawing/2014/main" id="{25187160-2E32-44AC-9F0D-DF4A81C56CC8}"/>
              </a:ext>
            </a:extLst>
          </p:cNvPr>
          <p:cNvSpPr>
            <a:spLocks noGrp="1"/>
          </p:cNvSpPr>
          <p:nvPr/>
        </p:nvSpPr>
        <p:spPr>
          <a:xfrm>
            <a:off x="60960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采购合同</a:t>
            </a:r>
          </a:p>
        </p:txBody>
      </p:sp>
      <p:sp>
        <p:nvSpPr>
          <p:cNvPr id="17" name="chain-11-body-1">
            <a:extLst>
              <a:ext uri="{FF2B5EF4-FFF2-40B4-BE49-F238E27FC236}">
                <a16:creationId xmlns:a16="http://schemas.microsoft.com/office/drawing/2014/main" id="{6F873ADC-E38D-4D81-ADB4-3BC3AEC81E0D}"/>
              </a:ext>
            </a:extLst>
          </p:cNvPr>
          <p:cNvSpPr>
            <a:spLocks noGrp="1"/>
          </p:cNvSpPr>
          <p:nvPr/>
        </p:nvSpPr>
        <p:spPr>
          <a:xfrm>
            <a:off x="60960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记录供应商、采购主体、有效期、金额和结算条款。</a:t>
            </a:r>
          </a:p>
        </p:txBody>
      </p:sp>
      <p:sp>
        <p:nvSpPr>
          <p:cNvPr id="18" name="chain-11-arrow-1">
            <a:extLst>
              <a:ext uri="{FF2B5EF4-FFF2-40B4-BE49-F238E27FC236}">
                <a16:creationId xmlns:a16="http://schemas.microsoft.com/office/drawing/2014/main" id="{086817F7-55AE-4705-B7B5-D17484F63A1D}"/>
              </a:ext>
            </a:extLst>
          </p:cNvPr>
          <p:cNvSpPr>
            <a:spLocks noGrp="1"/>
          </p:cNvSpPr>
          <p:nvPr/>
        </p:nvSpPr>
        <p:spPr>
          <a:xfrm>
            <a:off x="2981325" y="3333750"/>
            <a:ext cx="342900" cy="266700"/>
          </a:xfrm>
          <a:prstGeom prst="rightArrow">
            <a:avLst/>
          </a:prstGeom>
          <a:solidFill>
            <a:srgbClr val="141414"/>
          </a:solidFill>
          <a:ln w="0">
            <a:noFill/>
            <a:prstDash val="solid"/>
          </a:ln>
        </p:spPr>
      </p:sp>
      <p:sp>
        <p:nvSpPr>
          <p:cNvPr id="19" name="chain-11-card-2">
            <a:extLst>
              <a:ext uri="{FF2B5EF4-FFF2-40B4-BE49-F238E27FC236}">
                <a16:creationId xmlns:a16="http://schemas.microsoft.com/office/drawing/2014/main" id="{52D358E9-C879-426C-9B04-FE0679D6F607}"/>
              </a:ext>
            </a:extLst>
          </p:cNvPr>
          <p:cNvSpPr>
            <a:spLocks noGrp="1"/>
          </p:cNvSpPr>
          <p:nvPr/>
        </p:nvSpPr>
        <p:spPr>
          <a:xfrm rot="30000">
            <a:off x="333375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61" name="chain-11-screen-2"/>
          <p:cNvPicPr>
            <a:picLocks noChangeAspect="1"/>
          </p:cNvPicPr>
          <p:nvPr/>
        </p:nvPicPr>
        <p:blipFill>
          <a:blip r:embed="rId3"/>
          <a:srcRect l="2902" r="2902"/>
          <a:stretch>
            <a:fillRect/>
          </a:stretch>
        </p:blipFill>
        <p:spPr>
          <a:xfrm>
            <a:off x="3448050" y="2209800"/>
            <a:ext cx="2247900" cy="138112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17C75D7A-AB12-40E1-AEE7-E5CF6F1738CA}"/>
              </a:ext>
            </a:extLst>
          </p:cNvPr>
          <p:cNvSpPr>
            <a:spLocks noGrp="1"/>
          </p:cNvSpPr>
          <p:nvPr/>
        </p:nvSpPr>
        <p:spPr>
          <a:xfrm rot="60000">
            <a:off x="3467100" y="3714750"/>
            <a:ext cx="457200" cy="28575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</p:sp>
      <p:sp>
        <p:nvSpPr>
          <p:cNvPr id="22" name="chain-11-number-2">
            <a:extLst>
              <a:ext uri="{FF2B5EF4-FFF2-40B4-BE49-F238E27FC236}">
                <a16:creationId xmlns:a16="http://schemas.microsoft.com/office/drawing/2014/main" id="{BF8FF64E-CD4F-400A-80D4-BDF4818B895D}"/>
              </a:ext>
            </a:extLst>
          </p:cNvPr>
          <p:cNvSpPr>
            <a:spLocks noGrp="1"/>
          </p:cNvSpPr>
          <p:nvPr/>
        </p:nvSpPr>
        <p:spPr>
          <a:xfrm>
            <a:off x="346710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02</a:t>
            </a:r>
          </a:p>
        </p:txBody>
      </p:sp>
      <p:sp>
        <p:nvSpPr>
          <p:cNvPr id="23" name="chain-11-title-2">
            <a:extLst>
              <a:ext uri="{FF2B5EF4-FFF2-40B4-BE49-F238E27FC236}">
                <a16:creationId xmlns:a16="http://schemas.microsoft.com/office/drawing/2014/main" id="{88CEB103-1133-44FB-ADE9-BA024DF8BD88}"/>
              </a:ext>
            </a:extLst>
          </p:cNvPr>
          <p:cNvSpPr>
            <a:spLocks noGrp="1"/>
          </p:cNvSpPr>
          <p:nvPr/>
        </p:nvSpPr>
        <p:spPr>
          <a:xfrm>
            <a:off x="348615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采购订单</a:t>
            </a:r>
          </a:p>
        </p:txBody>
      </p:sp>
      <p:sp>
        <p:nvSpPr>
          <p:cNvPr id="24" name="chain-11-body-2">
            <a:extLst>
              <a:ext uri="{FF2B5EF4-FFF2-40B4-BE49-F238E27FC236}">
                <a16:creationId xmlns:a16="http://schemas.microsoft.com/office/drawing/2014/main" id="{4BEAD6D1-2AAC-4F15-A469-6F034086C142}"/>
              </a:ext>
            </a:extLst>
          </p:cNvPr>
          <p:cNvSpPr>
            <a:spLocks noGrp="1"/>
          </p:cNvSpPr>
          <p:nvPr/>
        </p:nvSpPr>
        <p:spPr>
          <a:xfrm>
            <a:off x="348615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承接合同与采购执行，明确商品、数量、仓库和业务日期。</a:t>
            </a:r>
          </a:p>
        </p:txBody>
      </p:sp>
      <p:pic>
        <p:nvPicPr>
          <p:cNvPr id="66" name="chain-11-motion-arrow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819775" y="3396961"/>
            <a:ext cx="438150" cy="159327"/>
          </a:xfrm>
          <a:prstGeom prst="rect">
            <a:avLst/>
          </a:prstGeom>
        </p:spPr>
      </p:pic>
      <p:sp>
        <p:nvSpPr>
          <p:cNvPr id="26" name="chain-11-card-3">
            <a:extLst>
              <a:ext uri="{FF2B5EF4-FFF2-40B4-BE49-F238E27FC236}">
                <a16:creationId xmlns:a16="http://schemas.microsoft.com/office/drawing/2014/main" id="{5660B459-BC12-48D4-BEA2-2F4B86D21816}"/>
              </a:ext>
            </a:extLst>
          </p:cNvPr>
          <p:cNvSpPr>
            <a:spLocks noGrp="1"/>
          </p:cNvSpPr>
          <p:nvPr/>
        </p:nvSpPr>
        <p:spPr>
          <a:xfrm rot="-30000">
            <a:off x="621030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68" name="chain-11-screen-3"/>
          <p:cNvPicPr>
            <a:picLocks noChangeAspect="1"/>
          </p:cNvPicPr>
          <p:nvPr/>
        </p:nvPicPr>
        <p:blipFill>
          <a:blip r:embed="rId5"/>
          <a:srcRect l="1588" r="1588"/>
          <a:stretch>
            <a:fillRect/>
          </a:stretch>
        </p:blipFill>
        <p:spPr>
          <a:xfrm>
            <a:off x="6324600" y="2209800"/>
            <a:ext cx="2247900" cy="1381125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10A48F64-4222-46DA-9618-B0EAB570B7D2}"/>
              </a:ext>
            </a:extLst>
          </p:cNvPr>
          <p:cNvSpPr>
            <a:spLocks noGrp="1"/>
          </p:cNvSpPr>
          <p:nvPr/>
        </p:nvSpPr>
        <p:spPr>
          <a:xfrm rot="-60000">
            <a:off x="6343650" y="3714750"/>
            <a:ext cx="457200" cy="28575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</p:sp>
      <p:sp>
        <p:nvSpPr>
          <p:cNvPr id="29" name="chain-11-number-3">
            <a:extLst>
              <a:ext uri="{FF2B5EF4-FFF2-40B4-BE49-F238E27FC236}">
                <a16:creationId xmlns:a16="http://schemas.microsoft.com/office/drawing/2014/main" id="{1B3089D7-EE99-4D8B-9135-DCD80E7E4952}"/>
              </a:ext>
            </a:extLst>
          </p:cNvPr>
          <p:cNvSpPr>
            <a:spLocks noGrp="1"/>
          </p:cNvSpPr>
          <p:nvPr/>
        </p:nvSpPr>
        <p:spPr>
          <a:xfrm>
            <a:off x="634365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03</a:t>
            </a:r>
          </a:p>
        </p:txBody>
      </p:sp>
      <p:sp>
        <p:nvSpPr>
          <p:cNvPr id="30" name="chain-11-title-3">
            <a:extLst>
              <a:ext uri="{FF2B5EF4-FFF2-40B4-BE49-F238E27FC236}">
                <a16:creationId xmlns:a16="http://schemas.microsoft.com/office/drawing/2014/main" id="{6721ADDC-4B96-495A-A1EC-E9DB818EC7DB}"/>
              </a:ext>
            </a:extLst>
          </p:cNvPr>
          <p:cNvSpPr>
            <a:spLocks noGrp="1"/>
          </p:cNvSpPr>
          <p:nvPr/>
        </p:nvSpPr>
        <p:spPr>
          <a:xfrm>
            <a:off x="636270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应付单</a:t>
            </a:r>
          </a:p>
        </p:txBody>
      </p:sp>
      <p:sp>
        <p:nvSpPr>
          <p:cNvPr id="31" name="chain-11-body-3">
            <a:extLst>
              <a:ext uri="{FF2B5EF4-FFF2-40B4-BE49-F238E27FC236}">
                <a16:creationId xmlns:a16="http://schemas.microsoft.com/office/drawing/2014/main" id="{4AC3827D-62A2-4924-8ECE-D574BE597C06}"/>
              </a:ext>
            </a:extLst>
          </p:cNvPr>
          <p:cNvSpPr>
            <a:spLocks noGrp="1"/>
          </p:cNvSpPr>
          <p:nvPr/>
        </p:nvSpPr>
        <p:spPr>
          <a:xfrm>
            <a:off x="636270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依据采购与入库确认应付金额、税率、供应商和来源单据。</a:t>
            </a:r>
          </a:p>
        </p:txBody>
      </p:sp>
      <p:sp>
        <p:nvSpPr>
          <p:cNvPr id="32" name="chain-11-arrow-3">
            <a:extLst>
              <a:ext uri="{FF2B5EF4-FFF2-40B4-BE49-F238E27FC236}">
                <a16:creationId xmlns:a16="http://schemas.microsoft.com/office/drawing/2014/main" id="{8035307F-73B5-47C5-B79E-EE758E5E9702}"/>
              </a:ext>
            </a:extLst>
          </p:cNvPr>
          <p:cNvSpPr>
            <a:spLocks noGrp="1"/>
          </p:cNvSpPr>
          <p:nvPr/>
        </p:nvSpPr>
        <p:spPr>
          <a:xfrm>
            <a:off x="8734425" y="3333750"/>
            <a:ext cx="342900" cy="266700"/>
          </a:xfrm>
          <a:prstGeom prst="rightArrow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33" name="chain-11-card-4">
            <a:extLst>
              <a:ext uri="{FF2B5EF4-FFF2-40B4-BE49-F238E27FC236}">
                <a16:creationId xmlns:a16="http://schemas.microsoft.com/office/drawing/2014/main" id="{70DC2D17-9A0A-4404-A734-99DABE0196F6}"/>
              </a:ext>
            </a:extLst>
          </p:cNvPr>
          <p:cNvSpPr>
            <a:spLocks noGrp="1"/>
          </p:cNvSpPr>
          <p:nvPr/>
        </p:nvSpPr>
        <p:spPr>
          <a:xfrm rot="30000">
            <a:off x="908685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75" name="chain-11-screen-4"/>
          <p:cNvPicPr>
            <a:picLocks noChangeAspect="1"/>
          </p:cNvPicPr>
          <p:nvPr/>
        </p:nvPicPr>
        <p:blipFill>
          <a:blip r:embed="rId6"/>
          <a:srcRect l="2902" r="2902"/>
          <a:stretch>
            <a:fillRect/>
          </a:stretch>
        </p:blipFill>
        <p:spPr>
          <a:xfrm>
            <a:off x="9201150" y="2209800"/>
            <a:ext cx="2247900" cy="1381125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FC64D577-BFF4-456B-B549-58F9BA942443}"/>
              </a:ext>
            </a:extLst>
          </p:cNvPr>
          <p:cNvSpPr>
            <a:spLocks noGrp="1"/>
          </p:cNvSpPr>
          <p:nvPr/>
        </p:nvSpPr>
        <p:spPr>
          <a:xfrm rot="60000">
            <a:off x="9220200" y="3714750"/>
            <a:ext cx="457200" cy="28575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</p:sp>
      <p:sp>
        <p:nvSpPr>
          <p:cNvPr id="36" name="chain-11-number-4">
            <a:extLst>
              <a:ext uri="{FF2B5EF4-FFF2-40B4-BE49-F238E27FC236}">
                <a16:creationId xmlns:a16="http://schemas.microsoft.com/office/drawing/2014/main" id="{1115A4CC-048F-4C99-B60C-7958A06F3217}"/>
              </a:ext>
            </a:extLst>
          </p:cNvPr>
          <p:cNvSpPr>
            <a:spLocks noGrp="1"/>
          </p:cNvSpPr>
          <p:nvPr/>
        </p:nvSpPr>
        <p:spPr>
          <a:xfrm>
            <a:off x="922020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04</a:t>
            </a:r>
          </a:p>
        </p:txBody>
      </p:sp>
      <p:sp>
        <p:nvSpPr>
          <p:cNvPr id="37" name="chain-11-title-4">
            <a:extLst>
              <a:ext uri="{FF2B5EF4-FFF2-40B4-BE49-F238E27FC236}">
                <a16:creationId xmlns:a16="http://schemas.microsoft.com/office/drawing/2014/main" id="{053BC171-B8FB-42AF-BA00-C900F9C79374}"/>
              </a:ext>
            </a:extLst>
          </p:cNvPr>
          <p:cNvSpPr>
            <a:spLocks noGrp="1"/>
          </p:cNvSpPr>
          <p:nvPr/>
        </p:nvSpPr>
        <p:spPr>
          <a:xfrm>
            <a:off x="923925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结算单</a:t>
            </a:r>
          </a:p>
        </p:txBody>
      </p:sp>
      <p:sp>
        <p:nvSpPr>
          <p:cNvPr id="38" name="chain-11-body-4">
            <a:extLst>
              <a:ext uri="{FF2B5EF4-FFF2-40B4-BE49-F238E27FC236}">
                <a16:creationId xmlns:a16="http://schemas.microsoft.com/office/drawing/2014/main" id="{4B75F763-9E42-463A-B93F-293A32E50CC1}"/>
              </a:ext>
            </a:extLst>
          </p:cNvPr>
          <p:cNvSpPr>
            <a:spLocks noGrp="1"/>
          </p:cNvSpPr>
          <p:nvPr/>
        </p:nvSpPr>
        <p:spPr>
          <a:xfrm>
            <a:off x="923925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汇总待付与含税金额，连接发票确认、付款安排和结算状态。</a:t>
            </a:r>
          </a:p>
        </p:txBody>
      </p:sp>
      <p:pic>
        <p:nvPicPr>
          <p:cNvPr id="80" name="图片 79"/>
          <p:cNvPicPr>
            <a:picLocks noChangeAspect="1"/>
          </p:cNvPicPr>
          <p:nvPr/>
        </p:nvPicPr>
        <p:blipFill>
          <a:blip r:embed="rId7"/>
          <a:stretch/>
        </p:blipFill>
        <p:spPr>
          <a:xfrm rot="-480000">
            <a:off x="228600" y="4957867"/>
            <a:ext cx="438150" cy="847516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8"/>
          <a:stretch/>
        </p:blipFill>
        <p:spPr>
          <a:xfrm rot="300000">
            <a:off x="11239500" y="1640425"/>
            <a:ext cx="723900" cy="595825"/>
          </a:xfrm>
          <a:prstGeom prst="rect">
            <a:avLst/>
          </a:prstGeom>
        </p:spPr>
      </p:pic>
      <p:sp>
        <p:nvSpPr>
          <p:cNvPr id="41" name="chain-11-conclusion">
            <a:extLst>
              <a:ext uri="{FF2B5EF4-FFF2-40B4-BE49-F238E27FC236}">
                <a16:creationId xmlns:a16="http://schemas.microsoft.com/office/drawing/2014/main" id="{302EE81F-8BFA-4F95-A056-D41CBC528D25}"/>
              </a:ext>
            </a:extLst>
          </p:cNvPr>
          <p:cNvSpPr>
            <a:spLocks noGrp="1"/>
          </p:cNvSpPr>
          <p:nvPr/>
        </p:nvSpPr>
        <p:spPr>
          <a:xfrm>
            <a:off x="914400" y="5657850"/>
            <a:ext cx="10363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141414"/>
                </a:solidFill>
              </a:defRPr>
            </a:pPr>
            <a:r>
              <a:rPr sz="1575" b="1">
                <a:solidFill>
                  <a:srgbClr val="141414"/>
                </a:solidFill>
              </a:rPr>
              <a:t>应付不是孤立余额，而是合同、订单、应付确认和结算状态共同形成的责任链。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BEA91FB-2F81-ABF7-04FC-2F3E9676B8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363" y="2233800"/>
            <a:ext cx="2210950" cy="139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37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直线连接符 41">
            <a:extLst>
              <a:ext uri="{FF2B5EF4-FFF2-40B4-BE49-F238E27FC236}">
                <a16:creationId xmlns:a16="http://schemas.microsoft.com/office/drawing/2014/main" id="{C08FF9F5-4F3B-4742-A03F-7569488241FC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C55DC307-59B1-47F0-8942-A5707A45C2CE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68565C0D-6E23-4E02-950C-890F88648EEA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7AE119C0-A248-432C-BF25-B84F776A6501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B7034D36-C070-4092-B86A-B9ED1F18A2B9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BA31201C-C6CB-4252-B863-4D3FD9772E2B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04E16BE-09E8-4340-8B7E-62C2FAB22B3D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DDE00EF-2AFD-466E-B7F0-FE61C4F4D370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发票链路</a:t>
            </a:r>
          </a:p>
        </p:txBody>
      </p:sp>
      <p:sp>
        <p:nvSpPr>
          <p:cNvPr id="9" name="slide-12-title">
            <a:extLst>
              <a:ext uri="{FF2B5EF4-FFF2-40B4-BE49-F238E27FC236}">
                <a16:creationId xmlns:a16="http://schemas.microsoft.com/office/drawing/2014/main" id="{6FC6370A-39CE-4586-B389-E576411B64F3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发票：从税局托管、进项采集到业务单据匹配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FB06816-7EBE-4474-A10D-DF3D5E9B0BCE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统一获取发票、解析票面与明细，再与供应商、合同、订单、应付和报关信息建立关系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4839E282-DF8A-41DC-B9C3-6B1BCA8A7D22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chain-12-card-1">
            <a:extLst>
              <a:ext uri="{FF2B5EF4-FFF2-40B4-BE49-F238E27FC236}">
                <a16:creationId xmlns:a16="http://schemas.microsoft.com/office/drawing/2014/main" id="{BCAA05D4-8642-4382-B60B-1EFBFCF01780}"/>
              </a:ext>
            </a:extLst>
          </p:cNvPr>
          <p:cNvSpPr>
            <a:spLocks noGrp="1"/>
          </p:cNvSpPr>
          <p:nvPr/>
        </p:nvSpPr>
        <p:spPr>
          <a:xfrm rot="-30000">
            <a:off x="45720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54" name="chain-12-screen-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1732" y="2209800"/>
            <a:ext cx="1867437" cy="1381125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BD9F5FBD-E305-4A9A-BB65-6B41DCB28B0F}"/>
              </a:ext>
            </a:extLst>
          </p:cNvPr>
          <p:cNvSpPr>
            <a:spLocks noGrp="1"/>
          </p:cNvSpPr>
          <p:nvPr/>
        </p:nvSpPr>
        <p:spPr>
          <a:xfrm rot="-60000">
            <a:off x="590550" y="3714750"/>
            <a:ext cx="457200" cy="28575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</p:sp>
      <p:sp>
        <p:nvSpPr>
          <p:cNvPr id="15" name="chain-12-number-1">
            <a:extLst>
              <a:ext uri="{FF2B5EF4-FFF2-40B4-BE49-F238E27FC236}">
                <a16:creationId xmlns:a16="http://schemas.microsoft.com/office/drawing/2014/main" id="{816747A1-B1CA-4856-A685-583FA6F42875}"/>
              </a:ext>
            </a:extLst>
          </p:cNvPr>
          <p:cNvSpPr>
            <a:spLocks noGrp="1"/>
          </p:cNvSpPr>
          <p:nvPr/>
        </p:nvSpPr>
        <p:spPr>
          <a:xfrm>
            <a:off x="59055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01</a:t>
            </a:r>
          </a:p>
        </p:txBody>
      </p:sp>
      <p:sp>
        <p:nvSpPr>
          <p:cNvPr id="16" name="chain-12-title-1">
            <a:extLst>
              <a:ext uri="{FF2B5EF4-FFF2-40B4-BE49-F238E27FC236}">
                <a16:creationId xmlns:a16="http://schemas.microsoft.com/office/drawing/2014/main" id="{9F9B4BD2-1D96-4A09-9280-94526533042E}"/>
              </a:ext>
            </a:extLst>
          </p:cNvPr>
          <p:cNvSpPr>
            <a:spLocks noGrp="1"/>
          </p:cNvSpPr>
          <p:nvPr/>
        </p:nvSpPr>
        <p:spPr>
          <a:xfrm>
            <a:off x="60960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税局托管</a:t>
            </a:r>
          </a:p>
        </p:txBody>
      </p:sp>
      <p:sp>
        <p:nvSpPr>
          <p:cNvPr id="17" name="chain-12-body-1">
            <a:extLst>
              <a:ext uri="{FF2B5EF4-FFF2-40B4-BE49-F238E27FC236}">
                <a16:creationId xmlns:a16="http://schemas.microsoft.com/office/drawing/2014/main" id="{0DA9B74A-2DD8-4CFA-B2E8-C136B53C0045}"/>
              </a:ext>
            </a:extLst>
          </p:cNvPr>
          <p:cNvSpPr>
            <a:spLocks noGrp="1"/>
          </p:cNvSpPr>
          <p:nvPr/>
        </p:nvSpPr>
        <p:spPr>
          <a:xfrm>
            <a:off x="60960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在授权范围内按主体连接税务环境，获取企业可见的发票信息。</a:t>
            </a:r>
          </a:p>
        </p:txBody>
      </p:sp>
      <p:sp>
        <p:nvSpPr>
          <p:cNvPr id="18" name="chain-12-arrow-1">
            <a:extLst>
              <a:ext uri="{FF2B5EF4-FFF2-40B4-BE49-F238E27FC236}">
                <a16:creationId xmlns:a16="http://schemas.microsoft.com/office/drawing/2014/main" id="{2A6B9A8B-991E-46EA-9D7D-4546972B13A4}"/>
              </a:ext>
            </a:extLst>
          </p:cNvPr>
          <p:cNvSpPr>
            <a:spLocks noGrp="1"/>
          </p:cNvSpPr>
          <p:nvPr/>
        </p:nvSpPr>
        <p:spPr>
          <a:xfrm>
            <a:off x="2981325" y="3333750"/>
            <a:ext cx="342900" cy="266700"/>
          </a:xfrm>
          <a:prstGeom prst="rightArrow">
            <a:avLst/>
          </a:prstGeom>
          <a:solidFill>
            <a:srgbClr val="141414"/>
          </a:solidFill>
          <a:ln w="0">
            <a:noFill/>
            <a:prstDash val="solid"/>
          </a:ln>
        </p:spPr>
      </p:sp>
      <p:sp>
        <p:nvSpPr>
          <p:cNvPr id="19" name="chain-12-card-2">
            <a:extLst>
              <a:ext uri="{FF2B5EF4-FFF2-40B4-BE49-F238E27FC236}">
                <a16:creationId xmlns:a16="http://schemas.microsoft.com/office/drawing/2014/main" id="{C63FC842-37DE-44C7-892F-3DCEFA976558}"/>
              </a:ext>
            </a:extLst>
          </p:cNvPr>
          <p:cNvSpPr>
            <a:spLocks noGrp="1"/>
          </p:cNvSpPr>
          <p:nvPr/>
        </p:nvSpPr>
        <p:spPr>
          <a:xfrm rot="30000">
            <a:off x="333375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61" name="chain-12-screen-2"/>
          <p:cNvPicPr>
            <a:picLocks noChangeAspect="1"/>
          </p:cNvPicPr>
          <p:nvPr/>
        </p:nvPicPr>
        <p:blipFill>
          <a:blip r:embed="rId4"/>
          <a:srcRect l="2999" r="2999"/>
          <a:stretch>
            <a:fillRect/>
          </a:stretch>
        </p:blipFill>
        <p:spPr>
          <a:xfrm>
            <a:off x="3448050" y="2209800"/>
            <a:ext cx="2247900" cy="138112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3337E379-2896-4F76-8635-0B8A34BBAFDE}"/>
              </a:ext>
            </a:extLst>
          </p:cNvPr>
          <p:cNvSpPr>
            <a:spLocks noGrp="1"/>
          </p:cNvSpPr>
          <p:nvPr/>
        </p:nvSpPr>
        <p:spPr>
          <a:xfrm rot="60000">
            <a:off x="3467100" y="3714750"/>
            <a:ext cx="457200" cy="28575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</p:sp>
      <p:sp>
        <p:nvSpPr>
          <p:cNvPr id="22" name="chain-12-number-2">
            <a:extLst>
              <a:ext uri="{FF2B5EF4-FFF2-40B4-BE49-F238E27FC236}">
                <a16:creationId xmlns:a16="http://schemas.microsoft.com/office/drawing/2014/main" id="{C80AB19F-F8A9-4650-BE52-A5E9B2E4BEF1}"/>
              </a:ext>
            </a:extLst>
          </p:cNvPr>
          <p:cNvSpPr>
            <a:spLocks noGrp="1"/>
          </p:cNvSpPr>
          <p:nvPr/>
        </p:nvSpPr>
        <p:spPr>
          <a:xfrm>
            <a:off x="346710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02</a:t>
            </a:r>
          </a:p>
        </p:txBody>
      </p:sp>
      <p:sp>
        <p:nvSpPr>
          <p:cNvPr id="23" name="chain-12-title-2">
            <a:extLst>
              <a:ext uri="{FF2B5EF4-FFF2-40B4-BE49-F238E27FC236}">
                <a16:creationId xmlns:a16="http://schemas.microsoft.com/office/drawing/2014/main" id="{4BD45C10-93A1-42BF-80C6-59EDE0BA837B}"/>
              </a:ext>
            </a:extLst>
          </p:cNvPr>
          <p:cNvSpPr>
            <a:spLocks noGrp="1"/>
          </p:cNvSpPr>
          <p:nvPr/>
        </p:nvSpPr>
        <p:spPr>
          <a:xfrm>
            <a:off x="348615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进项发票采集</a:t>
            </a:r>
          </a:p>
        </p:txBody>
      </p:sp>
      <p:sp>
        <p:nvSpPr>
          <p:cNvPr id="24" name="chain-12-body-2">
            <a:extLst>
              <a:ext uri="{FF2B5EF4-FFF2-40B4-BE49-F238E27FC236}">
                <a16:creationId xmlns:a16="http://schemas.microsoft.com/office/drawing/2014/main" id="{389CAFB5-ECBF-4CAF-A0D5-857772B97A20}"/>
              </a:ext>
            </a:extLst>
          </p:cNvPr>
          <p:cNvSpPr>
            <a:spLocks noGrp="1"/>
          </p:cNvSpPr>
          <p:nvPr/>
        </p:nvSpPr>
        <p:spPr>
          <a:xfrm>
            <a:off x="348615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通过邮箱、上传或托管同步收票，解析号码、购销方、金额和税额。</a:t>
            </a:r>
          </a:p>
        </p:txBody>
      </p:sp>
      <p:pic>
        <p:nvPicPr>
          <p:cNvPr id="66" name="chain-12-motion-arrow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819775" y="3396961"/>
            <a:ext cx="438150" cy="159327"/>
          </a:xfrm>
          <a:prstGeom prst="rect">
            <a:avLst/>
          </a:prstGeom>
        </p:spPr>
      </p:pic>
      <p:sp>
        <p:nvSpPr>
          <p:cNvPr id="26" name="chain-12-card-3">
            <a:extLst>
              <a:ext uri="{FF2B5EF4-FFF2-40B4-BE49-F238E27FC236}">
                <a16:creationId xmlns:a16="http://schemas.microsoft.com/office/drawing/2014/main" id="{58087D8E-F11E-4018-A139-FDCDF195FEE3}"/>
              </a:ext>
            </a:extLst>
          </p:cNvPr>
          <p:cNvSpPr>
            <a:spLocks noGrp="1"/>
          </p:cNvSpPr>
          <p:nvPr/>
        </p:nvSpPr>
        <p:spPr>
          <a:xfrm rot="-30000">
            <a:off x="621030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68" name="chain-12-screen-3"/>
          <p:cNvPicPr>
            <a:picLocks noChangeAspect="1"/>
          </p:cNvPicPr>
          <p:nvPr/>
        </p:nvPicPr>
        <p:blipFill>
          <a:blip r:embed="rId6"/>
          <a:srcRect l="2902" r="2902"/>
          <a:stretch>
            <a:fillRect/>
          </a:stretch>
        </p:blipFill>
        <p:spPr>
          <a:xfrm>
            <a:off x="6324600" y="2209800"/>
            <a:ext cx="2247900" cy="1381125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56C157D2-B735-4AEB-9A7C-93AFF95C0AE0}"/>
              </a:ext>
            </a:extLst>
          </p:cNvPr>
          <p:cNvSpPr>
            <a:spLocks noGrp="1"/>
          </p:cNvSpPr>
          <p:nvPr/>
        </p:nvSpPr>
        <p:spPr>
          <a:xfrm rot="-60000">
            <a:off x="6343650" y="3714750"/>
            <a:ext cx="457200" cy="28575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</p:sp>
      <p:sp>
        <p:nvSpPr>
          <p:cNvPr id="29" name="chain-12-number-3">
            <a:extLst>
              <a:ext uri="{FF2B5EF4-FFF2-40B4-BE49-F238E27FC236}">
                <a16:creationId xmlns:a16="http://schemas.microsoft.com/office/drawing/2014/main" id="{1FD73D43-4B6C-4EFC-B3CE-950B2539C7BF}"/>
              </a:ext>
            </a:extLst>
          </p:cNvPr>
          <p:cNvSpPr>
            <a:spLocks noGrp="1"/>
          </p:cNvSpPr>
          <p:nvPr/>
        </p:nvSpPr>
        <p:spPr>
          <a:xfrm>
            <a:off x="634365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03</a:t>
            </a:r>
          </a:p>
        </p:txBody>
      </p:sp>
      <p:sp>
        <p:nvSpPr>
          <p:cNvPr id="30" name="chain-12-title-3">
            <a:extLst>
              <a:ext uri="{FF2B5EF4-FFF2-40B4-BE49-F238E27FC236}">
                <a16:creationId xmlns:a16="http://schemas.microsoft.com/office/drawing/2014/main" id="{BA65B36E-18DD-4844-B68E-DCA1CDAB92C2}"/>
              </a:ext>
            </a:extLst>
          </p:cNvPr>
          <p:cNvSpPr>
            <a:spLocks noGrp="1"/>
          </p:cNvSpPr>
          <p:nvPr/>
        </p:nvSpPr>
        <p:spPr>
          <a:xfrm>
            <a:off x="636270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发票匹配</a:t>
            </a:r>
          </a:p>
        </p:txBody>
      </p:sp>
      <p:sp>
        <p:nvSpPr>
          <p:cNvPr id="31" name="chain-12-body-3">
            <a:extLst>
              <a:ext uri="{FF2B5EF4-FFF2-40B4-BE49-F238E27FC236}">
                <a16:creationId xmlns:a16="http://schemas.microsoft.com/office/drawing/2014/main" id="{C6AC5272-B7B4-49A6-9A0E-6EB383C3CDDC}"/>
              </a:ext>
            </a:extLst>
          </p:cNvPr>
          <p:cNvSpPr>
            <a:spLocks noGrp="1"/>
          </p:cNvSpPr>
          <p:nvPr/>
        </p:nvSpPr>
        <p:spPr>
          <a:xfrm>
            <a:off x="636270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关联供应商、采购合同、采购订单、应付单或报关信息。</a:t>
            </a:r>
          </a:p>
        </p:txBody>
      </p:sp>
      <p:sp>
        <p:nvSpPr>
          <p:cNvPr id="32" name="chain-12-arrow-3">
            <a:extLst>
              <a:ext uri="{FF2B5EF4-FFF2-40B4-BE49-F238E27FC236}">
                <a16:creationId xmlns:a16="http://schemas.microsoft.com/office/drawing/2014/main" id="{BD0BC2A6-6927-4206-BAAA-37972004148E}"/>
              </a:ext>
            </a:extLst>
          </p:cNvPr>
          <p:cNvSpPr>
            <a:spLocks noGrp="1"/>
          </p:cNvSpPr>
          <p:nvPr/>
        </p:nvSpPr>
        <p:spPr>
          <a:xfrm>
            <a:off x="8734425" y="3333750"/>
            <a:ext cx="342900" cy="266700"/>
          </a:xfrm>
          <a:prstGeom prst="rightArrow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33" name="chain-12-card-4">
            <a:extLst>
              <a:ext uri="{FF2B5EF4-FFF2-40B4-BE49-F238E27FC236}">
                <a16:creationId xmlns:a16="http://schemas.microsoft.com/office/drawing/2014/main" id="{7916C2A8-E966-4E48-8A96-012C34059DEF}"/>
              </a:ext>
            </a:extLst>
          </p:cNvPr>
          <p:cNvSpPr>
            <a:spLocks noGrp="1"/>
          </p:cNvSpPr>
          <p:nvPr/>
        </p:nvSpPr>
        <p:spPr>
          <a:xfrm rot="30000">
            <a:off x="9086850" y="2095500"/>
            <a:ext cx="2476500" cy="333375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2">
            <a:scrgbClr r="0" g="0" b="0"/>
          </a:effectRef>
          <a:fontRef idx="major"/>
        </p:style>
      </p:sp>
      <p:pic>
        <p:nvPicPr>
          <p:cNvPr id="75" name="chain-12-screen-4"/>
          <p:cNvPicPr>
            <a:picLocks noChangeAspect="1"/>
          </p:cNvPicPr>
          <p:nvPr/>
        </p:nvPicPr>
        <p:blipFill>
          <a:blip r:embed="rId7"/>
          <a:srcRect l="1924" r="1924"/>
          <a:stretch>
            <a:fillRect/>
          </a:stretch>
        </p:blipFill>
        <p:spPr>
          <a:xfrm>
            <a:off x="9201150" y="2209800"/>
            <a:ext cx="2247900" cy="1381125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1B8F3CB-7F55-4802-85CB-C25550BFD10E}"/>
              </a:ext>
            </a:extLst>
          </p:cNvPr>
          <p:cNvSpPr>
            <a:spLocks noGrp="1"/>
          </p:cNvSpPr>
          <p:nvPr/>
        </p:nvSpPr>
        <p:spPr>
          <a:xfrm rot="60000">
            <a:off x="9220200" y="3714750"/>
            <a:ext cx="457200" cy="28575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</p:sp>
      <p:sp>
        <p:nvSpPr>
          <p:cNvPr id="36" name="chain-12-number-4">
            <a:extLst>
              <a:ext uri="{FF2B5EF4-FFF2-40B4-BE49-F238E27FC236}">
                <a16:creationId xmlns:a16="http://schemas.microsoft.com/office/drawing/2014/main" id="{A17C8548-DB69-46AE-871D-82B0AF0390EC}"/>
              </a:ext>
            </a:extLst>
          </p:cNvPr>
          <p:cNvSpPr>
            <a:spLocks noGrp="1"/>
          </p:cNvSpPr>
          <p:nvPr/>
        </p:nvSpPr>
        <p:spPr>
          <a:xfrm>
            <a:off x="9220200" y="3714750"/>
            <a:ext cx="457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04</a:t>
            </a:r>
          </a:p>
        </p:txBody>
      </p:sp>
      <p:sp>
        <p:nvSpPr>
          <p:cNvPr id="37" name="chain-12-title-4">
            <a:extLst>
              <a:ext uri="{FF2B5EF4-FFF2-40B4-BE49-F238E27FC236}">
                <a16:creationId xmlns:a16="http://schemas.microsoft.com/office/drawing/2014/main" id="{140A6A85-42BA-4C7A-84C2-F015A9A48BC4}"/>
              </a:ext>
            </a:extLst>
          </p:cNvPr>
          <p:cNvSpPr>
            <a:spLocks noGrp="1"/>
          </p:cNvSpPr>
          <p:nvPr/>
        </p:nvSpPr>
        <p:spPr>
          <a:xfrm>
            <a:off x="9239250" y="4048125"/>
            <a:ext cx="2171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差异处理</a:t>
            </a:r>
          </a:p>
        </p:txBody>
      </p:sp>
      <p:sp>
        <p:nvSpPr>
          <p:cNvPr id="38" name="chain-12-body-4">
            <a:extLst>
              <a:ext uri="{FF2B5EF4-FFF2-40B4-BE49-F238E27FC236}">
                <a16:creationId xmlns:a16="http://schemas.microsoft.com/office/drawing/2014/main" id="{A435CE16-04A6-40C4-8427-876EFBAC7519}"/>
              </a:ext>
            </a:extLst>
          </p:cNvPr>
          <p:cNvSpPr>
            <a:spLocks noGrp="1"/>
          </p:cNvSpPr>
          <p:nvPr/>
        </p:nvSpPr>
        <p:spPr>
          <a:xfrm>
            <a:off x="9239250" y="4457700"/>
            <a:ext cx="21717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输出未匹配、重复发票、金额差异和主体异常，保留处理依据。</a:t>
            </a:r>
          </a:p>
        </p:txBody>
      </p:sp>
      <p:pic>
        <p:nvPicPr>
          <p:cNvPr id="80" name="图片 79"/>
          <p:cNvPicPr>
            <a:picLocks noChangeAspect="1"/>
          </p:cNvPicPr>
          <p:nvPr/>
        </p:nvPicPr>
        <p:blipFill>
          <a:blip r:embed="rId8"/>
          <a:stretch/>
        </p:blipFill>
        <p:spPr>
          <a:xfrm rot="-480000">
            <a:off x="11315700" y="5219871"/>
            <a:ext cx="666750" cy="742608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9"/>
          <a:stretch/>
        </p:blipFill>
        <p:spPr>
          <a:xfrm rot="420000">
            <a:off x="210084" y="5219700"/>
            <a:ext cx="646633" cy="600075"/>
          </a:xfrm>
          <a:prstGeom prst="rect">
            <a:avLst/>
          </a:prstGeom>
        </p:spPr>
      </p:pic>
      <p:sp>
        <p:nvSpPr>
          <p:cNvPr id="41" name="chain-12-conclusion">
            <a:extLst>
              <a:ext uri="{FF2B5EF4-FFF2-40B4-BE49-F238E27FC236}">
                <a16:creationId xmlns:a16="http://schemas.microsoft.com/office/drawing/2014/main" id="{97343192-A45B-4BD8-A4F0-B367EB5A3ACC}"/>
              </a:ext>
            </a:extLst>
          </p:cNvPr>
          <p:cNvSpPr>
            <a:spLocks noGrp="1"/>
          </p:cNvSpPr>
          <p:nvPr/>
        </p:nvSpPr>
        <p:spPr>
          <a:xfrm>
            <a:off x="914400" y="5657850"/>
            <a:ext cx="103632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141414"/>
                </a:solidFill>
              </a:defRPr>
            </a:pPr>
            <a:r>
              <a:rPr sz="1575" b="1">
                <a:solidFill>
                  <a:srgbClr val="141414"/>
                </a:solidFill>
              </a:rPr>
              <a:t>发票管理的终点不是收票，而是把票面信息放回真实业务，识别匹配关系与异常差异。</a:t>
            </a:r>
          </a:p>
        </p:txBody>
      </p:sp>
    </p:spTree>
    <p:extLst>
      <p:ext uri="{BB962C8B-B14F-4D97-AF65-F5344CB8AC3E}">
        <p14:creationId xmlns:p14="http://schemas.microsoft.com/office/powerpoint/2010/main" val="599947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直线连接符 27">
            <a:extLst>
              <a:ext uri="{FF2B5EF4-FFF2-40B4-BE49-F238E27FC236}">
                <a16:creationId xmlns:a16="http://schemas.microsoft.com/office/drawing/2014/main" id="{57CE132A-FE75-4809-832B-799C56E8E8BA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A8A192FB-2DE9-4DE9-A70B-688D158B7019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ED8FA79D-C186-4F5D-8CC0-7D940C123127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AF73E638-4DDF-4C54-9CD7-E77E1B4F351E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4DFC6D76-2EFD-4D60-89BD-5D462130A83A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6FB5AF8D-9316-4F0D-9F04-ACFED7B69814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7B4668-EDE1-4E85-9E3D-DF7B6F8530FD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EE5D8C5-FDA5-4F8B-8589-6D63131741BE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财务业务</a:t>
            </a:r>
          </a:p>
        </p:txBody>
      </p:sp>
      <p:sp>
        <p:nvSpPr>
          <p:cNvPr id="9" name="slide-13-title">
            <a:extLst>
              <a:ext uri="{FF2B5EF4-FFF2-40B4-BE49-F238E27FC236}">
                <a16:creationId xmlns:a16="http://schemas.microsoft.com/office/drawing/2014/main" id="{7CECE90C-6411-41FE-BDF3-D6767CCCAE07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应收与应付：围绕余额、账期和结算推进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3C0DC1A-1484-4F7A-8B06-CFAE8081045E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从业务单据形成应收应付，再连接收付款、核销和结算状态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C1AF8F2F-AF0A-44C0-9A0B-F02B46740A51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CAC60A1-E002-4D24-B83E-707E737DC0D0}"/>
              </a:ext>
            </a:extLst>
          </p:cNvPr>
          <p:cNvSpPr>
            <a:spLocks noGrp="1"/>
          </p:cNvSpPr>
          <p:nvPr/>
        </p:nvSpPr>
        <p:spPr>
          <a:xfrm rot="-30000">
            <a:off x="438150" y="2171700"/>
            <a:ext cx="5391150" cy="33337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79652E9-75A3-4F65-AC97-1DAD260C4F5E}"/>
              </a:ext>
            </a:extLst>
          </p:cNvPr>
          <p:cNvSpPr>
            <a:spLocks noGrp="1"/>
          </p:cNvSpPr>
          <p:nvPr/>
        </p:nvSpPr>
        <p:spPr>
          <a:xfrm rot="30000">
            <a:off x="6248400" y="2171700"/>
            <a:ext cx="5391150" cy="33337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3"/>
          <a:srcRect l="3204" r="3204"/>
          <a:stretch>
            <a:fillRect/>
          </a:stretch>
        </p:blipFill>
        <p:spPr>
          <a:xfrm>
            <a:off x="495300" y="2095500"/>
            <a:ext cx="5391150" cy="33337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/>
          <a:srcRect l="3204" r="3204"/>
          <a:stretch>
            <a:fillRect/>
          </a:stretch>
        </p:blipFill>
        <p:spPr>
          <a:xfrm>
            <a:off x="6305550" y="2095500"/>
            <a:ext cx="5391150" cy="333375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233E3DF8-FFF4-41CA-BECF-20DA4103709E}"/>
              </a:ext>
            </a:extLst>
          </p:cNvPr>
          <p:cNvSpPr>
            <a:spLocks noGrp="1"/>
          </p:cNvSpPr>
          <p:nvPr/>
        </p:nvSpPr>
        <p:spPr>
          <a:xfrm rot="-60000">
            <a:off x="2476500" y="1981200"/>
            <a:ext cx="1028700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8532B01-642F-4E9C-BC6B-8CE590D96F21}"/>
              </a:ext>
            </a:extLst>
          </p:cNvPr>
          <p:cNvSpPr>
            <a:spLocks noGrp="1"/>
          </p:cNvSpPr>
          <p:nvPr/>
        </p:nvSpPr>
        <p:spPr>
          <a:xfrm rot="60000">
            <a:off x="8305800" y="1981200"/>
            <a:ext cx="1028700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5"/>
          <a:stretch/>
        </p:blipFill>
        <p:spPr>
          <a:xfrm rot="-480000">
            <a:off x="5430403" y="3257550"/>
            <a:ext cx="893045" cy="121920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/>
        </p:blipFill>
        <p:spPr>
          <a:xfrm rot="420000">
            <a:off x="5962650" y="3562564"/>
            <a:ext cx="742950" cy="1218772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7"/>
          <a:stretch/>
        </p:blipFill>
        <p:spPr>
          <a:xfrm rot="240000">
            <a:off x="5753100" y="4857750"/>
            <a:ext cx="685800" cy="685800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5314395" y="5143500"/>
            <a:ext cx="1467961" cy="91440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2C6380FE-78AE-42C5-8AE6-FC0C15642290}"/>
              </a:ext>
            </a:extLst>
          </p:cNvPr>
          <p:cNvSpPr>
            <a:spLocks noGrp="1"/>
          </p:cNvSpPr>
          <p:nvPr/>
        </p:nvSpPr>
        <p:spPr>
          <a:xfrm rot="-24000">
            <a:off x="857250" y="5581650"/>
            <a:ext cx="4667250" cy="68580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28813A0-5E1C-4465-8124-701797EF2D91}"/>
              </a:ext>
            </a:extLst>
          </p:cNvPr>
          <p:cNvSpPr>
            <a:spLocks noGrp="1"/>
          </p:cNvSpPr>
          <p:nvPr/>
        </p:nvSpPr>
        <p:spPr>
          <a:xfrm rot="-24000">
            <a:off x="1028700" y="5676900"/>
            <a:ext cx="4324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应收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4B59720-4D87-4853-B5B4-E71472C738E0}"/>
              </a:ext>
            </a:extLst>
          </p:cNvPr>
          <p:cNvSpPr>
            <a:spLocks noGrp="1"/>
          </p:cNvSpPr>
          <p:nvPr/>
        </p:nvSpPr>
        <p:spPr>
          <a:xfrm rot="-24000">
            <a:off x="1028700" y="5962650"/>
            <a:ext cx="432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客户 / 主体 / 订单 / 待收余额 / 账龄 / 核销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822D1C8-C8BA-4818-A3CB-1858A6C2204F}"/>
              </a:ext>
            </a:extLst>
          </p:cNvPr>
          <p:cNvSpPr>
            <a:spLocks noGrp="1"/>
          </p:cNvSpPr>
          <p:nvPr/>
        </p:nvSpPr>
        <p:spPr>
          <a:xfrm rot="24000">
            <a:off x="6667500" y="5581650"/>
            <a:ext cx="4667250" cy="68580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9E06653-F30F-444E-B2BA-AFCEDC7FA0A9}"/>
              </a:ext>
            </a:extLst>
          </p:cNvPr>
          <p:cNvSpPr>
            <a:spLocks noGrp="1"/>
          </p:cNvSpPr>
          <p:nvPr/>
        </p:nvSpPr>
        <p:spPr>
          <a:xfrm rot="24000">
            <a:off x="6838950" y="5676900"/>
            <a:ext cx="4324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应付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B38031D-7471-4045-A630-47D836D8BD9D}"/>
              </a:ext>
            </a:extLst>
          </p:cNvPr>
          <p:cNvSpPr>
            <a:spLocks noGrp="1"/>
          </p:cNvSpPr>
          <p:nvPr/>
        </p:nvSpPr>
        <p:spPr>
          <a:xfrm rot="24000">
            <a:off x="6838950" y="5962650"/>
            <a:ext cx="432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供应商 / 主体 / 结算 / 待付余额 / 付款节奏</a:t>
            </a:r>
          </a:p>
        </p:txBody>
      </p:sp>
    </p:spTree>
    <p:extLst>
      <p:ext uri="{BB962C8B-B14F-4D97-AF65-F5344CB8AC3E}">
        <p14:creationId xmlns:p14="http://schemas.microsoft.com/office/powerpoint/2010/main" val="770778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直线连接符 34">
            <a:extLst>
              <a:ext uri="{FF2B5EF4-FFF2-40B4-BE49-F238E27FC236}">
                <a16:creationId xmlns:a16="http://schemas.microsoft.com/office/drawing/2014/main" id="{41F44A70-0A44-4261-8E68-9A70237EE21A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B27F8625-909B-4B70-A22E-A6A241FCBD98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896F31B6-DA6A-44A2-887C-A10C542AE8B3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D29836A4-7D09-405D-BCF2-3C16BF552483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205A4F90-F9A6-49F5-BE40-F1F80A08A707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F7E98F34-9389-438E-8DE1-7F62E6E16C93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D14A8DC-DD88-49C3-A187-CD2E014EF9E1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FD7016-364D-421C-88FF-7DAC077296E5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经营结果</a:t>
            </a:r>
          </a:p>
        </p:txBody>
      </p:sp>
      <p:sp>
        <p:nvSpPr>
          <p:cNvPr id="9" name="slide-14-title">
            <a:extLst>
              <a:ext uri="{FF2B5EF4-FFF2-40B4-BE49-F238E27FC236}">
                <a16:creationId xmlns:a16="http://schemas.microsoft.com/office/drawing/2014/main" id="{42359D29-A646-4383-B965-80BD1153C8FB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费用、资金与报表：同一口径看经营结果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CBE57F1-FD96-4C32-8859-B30FEFC1230B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既看明细，也看汇总；既看结果，也能继续下钻到来源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2D27D29F-BECB-4C49-8D6F-279E8D3A40C6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8AE0119-BF89-42EB-9F88-CD3B5982809E}"/>
              </a:ext>
            </a:extLst>
          </p:cNvPr>
          <p:cNvSpPr>
            <a:spLocks noGrp="1"/>
          </p:cNvSpPr>
          <p:nvPr/>
        </p:nvSpPr>
        <p:spPr>
          <a:xfrm rot="-36000">
            <a:off x="371475" y="2190750"/>
            <a:ext cx="3429000" cy="25717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/>
          <a:srcRect l="11417" r="11417"/>
          <a:stretch>
            <a:fillRect/>
          </a:stretch>
        </p:blipFill>
        <p:spPr>
          <a:xfrm>
            <a:off x="428625" y="2114550"/>
            <a:ext cx="3429000" cy="257175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D9605023-36C1-412E-983C-6D3C31647BE9}"/>
              </a:ext>
            </a:extLst>
          </p:cNvPr>
          <p:cNvSpPr>
            <a:spLocks noGrp="1"/>
          </p:cNvSpPr>
          <p:nvPr/>
        </p:nvSpPr>
        <p:spPr>
          <a:xfrm rot="-60000">
            <a:off x="1609725" y="2009775"/>
            <a:ext cx="1047750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4A558E4-019B-4146-8EB8-0EA6E9FA3653}"/>
              </a:ext>
            </a:extLst>
          </p:cNvPr>
          <p:cNvSpPr>
            <a:spLocks noGrp="1"/>
          </p:cNvSpPr>
          <p:nvPr/>
        </p:nvSpPr>
        <p:spPr>
          <a:xfrm rot="-18000">
            <a:off x="600075" y="4933950"/>
            <a:ext cx="3086100" cy="102870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856A52D-8CBF-41BB-9D87-33F0CB4B4F19}"/>
              </a:ext>
            </a:extLst>
          </p:cNvPr>
          <p:cNvSpPr>
            <a:spLocks noGrp="1"/>
          </p:cNvSpPr>
          <p:nvPr/>
        </p:nvSpPr>
        <p:spPr>
          <a:xfrm rot="-18000">
            <a:off x="771525" y="5029200"/>
            <a:ext cx="2743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费用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A348B4D-DF1B-4E29-B98E-6570B7648B33}"/>
              </a:ext>
            </a:extLst>
          </p:cNvPr>
          <p:cNvSpPr>
            <a:spLocks noGrp="1"/>
          </p:cNvSpPr>
          <p:nvPr/>
        </p:nvSpPr>
        <p:spPr>
          <a:xfrm rot="-18000">
            <a:off x="771525" y="5314950"/>
            <a:ext cx="27432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对象 · 类别 · 单据来源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结清状态与结构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37CFD3B-1933-43C8-9D11-64397A5A26CD}"/>
              </a:ext>
            </a:extLst>
          </p:cNvPr>
          <p:cNvSpPr>
            <a:spLocks noGrp="1"/>
          </p:cNvSpPr>
          <p:nvPr/>
        </p:nvSpPr>
        <p:spPr>
          <a:xfrm>
            <a:off x="4133850" y="2190750"/>
            <a:ext cx="3429000" cy="25717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4"/>
          <a:srcRect l="11417" r="11417"/>
          <a:stretch>
            <a:fillRect/>
          </a:stretch>
        </p:blipFill>
        <p:spPr>
          <a:xfrm>
            <a:off x="4191000" y="2114550"/>
            <a:ext cx="3429000" cy="257175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F7D09B4E-1562-46AF-98B4-14DE0B2862EE}"/>
              </a:ext>
            </a:extLst>
          </p:cNvPr>
          <p:cNvSpPr>
            <a:spLocks noGrp="1"/>
          </p:cNvSpPr>
          <p:nvPr/>
        </p:nvSpPr>
        <p:spPr>
          <a:xfrm rot="60000">
            <a:off x="5372100" y="2009775"/>
            <a:ext cx="1047750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37D13A8-9C73-4BE7-83CA-8C47DFE5AC22}"/>
              </a:ext>
            </a:extLst>
          </p:cNvPr>
          <p:cNvSpPr>
            <a:spLocks noGrp="1"/>
          </p:cNvSpPr>
          <p:nvPr/>
        </p:nvSpPr>
        <p:spPr>
          <a:xfrm rot="24000">
            <a:off x="4362450" y="4933950"/>
            <a:ext cx="3086100" cy="102870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DED6E7B-1AB5-440B-873B-2DE40BF91CC5}"/>
              </a:ext>
            </a:extLst>
          </p:cNvPr>
          <p:cNvSpPr>
            <a:spLocks noGrp="1"/>
          </p:cNvSpPr>
          <p:nvPr/>
        </p:nvSpPr>
        <p:spPr>
          <a:xfrm rot="24000">
            <a:off x="4533900" y="5029200"/>
            <a:ext cx="2743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资金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6979CE2-0706-482C-8A47-D1D069EA971B}"/>
              </a:ext>
            </a:extLst>
          </p:cNvPr>
          <p:cNvSpPr>
            <a:spLocks noGrp="1"/>
          </p:cNvSpPr>
          <p:nvPr/>
        </p:nvSpPr>
        <p:spPr>
          <a:xfrm rot="24000">
            <a:off x="4533900" y="5314950"/>
            <a:ext cx="27432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流入 · 流出 · 净现金流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明细与月度趋势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D20B3AA-0511-47C5-912E-829EE6F5929A}"/>
              </a:ext>
            </a:extLst>
          </p:cNvPr>
          <p:cNvSpPr>
            <a:spLocks noGrp="1"/>
          </p:cNvSpPr>
          <p:nvPr/>
        </p:nvSpPr>
        <p:spPr>
          <a:xfrm rot="36000">
            <a:off x="7896225" y="2190750"/>
            <a:ext cx="3429000" cy="25717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5"/>
          <a:srcRect l="11417" r="11417"/>
          <a:stretch>
            <a:fillRect/>
          </a:stretch>
        </p:blipFill>
        <p:spPr>
          <a:xfrm>
            <a:off x="7953375" y="2114550"/>
            <a:ext cx="3429000" cy="257175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45F403A9-DAF1-4356-B8B1-B9B719CBB683}"/>
              </a:ext>
            </a:extLst>
          </p:cNvPr>
          <p:cNvSpPr>
            <a:spLocks noGrp="1"/>
          </p:cNvSpPr>
          <p:nvPr/>
        </p:nvSpPr>
        <p:spPr>
          <a:xfrm rot="-60000">
            <a:off x="9134475" y="2009775"/>
            <a:ext cx="1047750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D667BE1-F5D1-40D5-9171-9617A74390B3}"/>
              </a:ext>
            </a:extLst>
          </p:cNvPr>
          <p:cNvSpPr>
            <a:spLocks noGrp="1"/>
          </p:cNvSpPr>
          <p:nvPr/>
        </p:nvSpPr>
        <p:spPr>
          <a:xfrm rot="-18000">
            <a:off x="8124825" y="4933950"/>
            <a:ext cx="3086100" cy="102870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66A5C68-5AEA-46A8-8CC5-F7D85FD9D9E2}"/>
              </a:ext>
            </a:extLst>
          </p:cNvPr>
          <p:cNvSpPr>
            <a:spLocks noGrp="1"/>
          </p:cNvSpPr>
          <p:nvPr/>
        </p:nvSpPr>
        <p:spPr>
          <a:xfrm rot="-18000">
            <a:off x="8296275" y="5029200"/>
            <a:ext cx="2743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报表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CC250D8-DB77-41E7-B980-7448E6FE4079}"/>
              </a:ext>
            </a:extLst>
          </p:cNvPr>
          <p:cNvSpPr>
            <a:spLocks noGrp="1"/>
          </p:cNvSpPr>
          <p:nvPr/>
        </p:nvSpPr>
        <p:spPr>
          <a:xfrm rot="-18000">
            <a:off x="8296275" y="5314950"/>
            <a:ext cx="27432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应收 · 应付 · 费用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资金 · 利润统一视角</a:t>
            </a: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6"/>
          <a:stretch/>
        </p:blipFill>
        <p:spPr>
          <a:xfrm rot="-300000">
            <a:off x="3619500" y="3945467"/>
            <a:ext cx="666750" cy="910167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7"/>
          <a:stretch/>
        </p:blipFill>
        <p:spPr>
          <a:xfrm rot="240000">
            <a:off x="7448550" y="3948994"/>
            <a:ext cx="666750" cy="903111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8"/>
          <a:stretch/>
        </p:blipFill>
        <p:spPr>
          <a:xfrm rot="420000">
            <a:off x="11185023" y="3943350"/>
            <a:ext cx="661404" cy="91440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9"/>
          <a:stretch/>
        </p:blipFill>
        <p:spPr>
          <a:xfrm rot="480000">
            <a:off x="7126752" y="4819650"/>
            <a:ext cx="643597" cy="85725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10"/>
          <a:stretch/>
        </p:blipFill>
        <p:spPr>
          <a:xfrm rot="240000">
            <a:off x="10001250" y="5011167"/>
            <a:ext cx="1619250" cy="117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93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cene-14-paper-bas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ene-14-header-cover">
            <a:extLst>
              <a:ext uri="{FF2B5EF4-FFF2-40B4-BE49-F238E27FC236}">
                <a16:creationId xmlns:a16="http://schemas.microsoft.com/office/drawing/2014/main" id="{29672C8F-D691-4ACC-86AC-8670CDD19D8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381000"/>
          </a:xfrm>
          <a:prstGeom prst="rect">
            <a:avLst/>
          </a:prstGeom>
          <a:solidFill>
            <a:srgbClr val="F2E9D7"/>
          </a:solidFill>
          <a:ln w="0">
            <a:noFill/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705329D7-76B5-4171-92CE-3C7E3B68E2C9}"/>
              </a:ext>
            </a:extLst>
          </p:cNvPr>
          <p:cNvSpPr>
            <a:spLocks noGrp="1"/>
          </p:cNvSpPr>
          <p:nvPr/>
        </p:nvSpPr>
        <p:spPr>
          <a:xfrm>
            <a:off x="-285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5F40A167-A72A-4F16-8D0C-7C96A1CF5FFC}"/>
              </a:ext>
            </a:extLst>
          </p:cNvPr>
          <p:cNvSpPr>
            <a:spLocks noGrp="1"/>
          </p:cNvSpPr>
          <p:nvPr/>
        </p:nvSpPr>
        <p:spPr>
          <a:xfrm>
            <a:off x="4953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050FD60B-F8E5-4EF7-9CBD-5D979A48FE3B}"/>
              </a:ext>
            </a:extLst>
          </p:cNvPr>
          <p:cNvSpPr>
            <a:spLocks noGrp="1"/>
          </p:cNvSpPr>
          <p:nvPr/>
        </p:nvSpPr>
        <p:spPr>
          <a:xfrm>
            <a:off x="12763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AFED5C1B-6773-49CC-8FC8-2702D96D70DF}"/>
              </a:ext>
            </a:extLst>
          </p:cNvPr>
          <p:cNvSpPr>
            <a:spLocks noGrp="1"/>
          </p:cNvSpPr>
          <p:nvPr/>
        </p:nvSpPr>
        <p:spPr>
          <a:xfrm>
            <a:off x="20574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直线连接符 6">
            <a:extLst>
              <a:ext uri="{FF2B5EF4-FFF2-40B4-BE49-F238E27FC236}">
                <a16:creationId xmlns:a16="http://schemas.microsoft.com/office/drawing/2014/main" id="{99060512-4574-40E4-8092-7EBFECB0295D}"/>
              </a:ext>
            </a:extLst>
          </p:cNvPr>
          <p:cNvSpPr>
            <a:spLocks noGrp="1"/>
          </p:cNvSpPr>
          <p:nvPr/>
        </p:nvSpPr>
        <p:spPr>
          <a:xfrm>
            <a:off x="28384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8" name="直线连接符 7">
            <a:extLst>
              <a:ext uri="{FF2B5EF4-FFF2-40B4-BE49-F238E27FC236}">
                <a16:creationId xmlns:a16="http://schemas.microsoft.com/office/drawing/2014/main" id="{C6CEEA7A-9B65-4830-A3D5-7610D90990C7}"/>
              </a:ext>
            </a:extLst>
          </p:cNvPr>
          <p:cNvSpPr>
            <a:spLocks noGrp="1"/>
          </p:cNvSpPr>
          <p:nvPr/>
        </p:nvSpPr>
        <p:spPr>
          <a:xfrm>
            <a:off x="36195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9" name="直线连接符 8">
            <a:extLst>
              <a:ext uri="{FF2B5EF4-FFF2-40B4-BE49-F238E27FC236}">
                <a16:creationId xmlns:a16="http://schemas.microsoft.com/office/drawing/2014/main" id="{8979C13E-877F-4A3E-8F48-3709292BDDEC}"/>
              </a:ext>
            </a:extLst>
          </p:cNvPr>
          <p:cNvSpPr>
            <a:spLocks noGrp="1"/>
          </p:cNvSpPr>
          <p:nvPr/>
        </p:nvSpPr>
        <p:spPr>
          <a:xfrm>
            <a:off x="44005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0" name="直线连接符 9">
            <a:extLst>
              <a:ext uri="{FF2B5EF4-FFF2-40B4-BE49-F238E27FC236}">
                <a16:creationId xmlns:a16="http://schemas.microsoft.com/office/drawing/2014/main" id="{B03D324D-6BC9-4E4F-A01F-33F25A258EA9}"/>
              </a:ext>
            </a:extLst>
          </p:cNvPr>
          <p:cNvSpPr>
            <a:spLocks noGrp="1"/>
          </p:cNvSpPr>
          <p:nvPr/>
        </p:nvSpPr>
        <p:spPr>
          <a:xfrm>
            <a:off x="51816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D53E0F88-8E06-40AF-9963-1824A8446FC1}"/>
              </a:ext>
            </a:extLst>
          </p:cNvPr>
          <p:cNvSpPr>
            <a:spLocks noGrp="1"/>
          </p:cNvSpPr>
          <p:nvPr/>
        </p:nvSpPr>
        <p:spPr>
          <a:xfrm>
            <a:off x="59626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2" name="直线连接符 11">
            <a:extLst>
              <a:ext uri="{FF2B5EF4-FFF2-40B4-BE49-F238E27FC236}">
                <a16:creationId xmlns:a16="http://schemas.microsoft.com/office/drawing/2014/main" id="{48DCF0ED-AB8D-4F20-8FDC-A8F83917F882}"/>
              </a:ext>
            </a:extLst>
          </p:cNvPr>
          <p:cNvSpPr>
            <a:spLocks noGrp="1"/>
          </p:cNvSpPr>
          <p:nvPr/>
        </p:nvSpPr>
        <p:spPr>
          <a:xfrm>
            <a:off x="67437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3" name="直线连接符 12">
            <a:extLst>
              <a:ext uri="{FF2B5EF4-FFF2-40B4-BE49-F238E27FC236}">
                <a16:creationId xmlns:a16="http://schemas.microsoft.com/office/drawing/2014/main" id="{D94D55E8-F10E-4841-BA79-9AED87530005}"/>
              </a:ext>
            </a:extLst>
          </p:cNvPr>
          <p:cNvSpPr>
            <a:spLocks noGrp="1"/>
          </p:cNvSpPr>
          <p:nvPr/>
        </p:nvSpPr>
        <p:spPr>
          <a:xfrm>
            <a:off x="7524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4" name="直线连接符 13">
            <a:extLst>
              <a:ext uri="{FF2B5EF4-FFF2-40B4-BE49-F238E27FC236}">
                <a16:creationId xmlns:a16="http://schemas.microsoft.com/office/drawing/2014/main" id="{8264E02A-90DF-4E50-A903-C81A0DCD5965}"/>
              </a:ext>
            </a:extLst>
          </p:cNvPr>
          <p:cNvSpPr>
            <a:spLocks noGrp="1"/>
          </p:cNvSpPr>
          <p:nvPr/>
        </p:nvSpPr>
        <p:spPr>
          <a:xfrm>
            <a:off x="83058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5" name="直线连接符 14">
            <a:extLst>
              <a:ext uri="{FF2B5EF4-FFF2-40B4-BE49-F238E27FC236}">
                <a16:creationId xmlns:a16="http://schemas.microsoft.com/office/drawing/2014/main" id="{74991BF5-792B-4821-A181-D29D8BC75C32}"/>
              </a:ext>
            </a:extLst>
          </p:cNvPr>
          <p:cNvSpPr>
            <a:spLocks noGrp="1"/>
          </p:cNvSpPr>
          <p:nvPr/>
        </p:nvSpPr>
        <p:spPr>
          <a:xfrm>
            <a:off x="90868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6" name="直线连接符 15">
            <a:extLst>
              <a:ext uri="{FF2B5EF4-FFF2-40B4-BE49-F238E27FC236}">
                <a16:creationId xmlns:a16="http://schemas.microsoft.com/office/drawing/2014/main" id="{18AAD7F0-FBCA-4614-A9CB-BDBADCDBFD2C}"/>
              </a:ext>
            </a:extLst>
          </p:cNvPr>
          <p:cNvSpPr>
            <a:spLocks noGrp="1"/>
          </p:cNvSpPr>
          <p:nvPr/>
        </p:nvSpPr>
        <p:spPr>
          <a:xfrm>
            <a:off x="98679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7" name="直线连接符 16">
            <a:extLst>
              <a:ext uri="{FF2B5EF4-FFF2-40B4-BE49-F238E27FC236}">
                <a16:creationId xmlns:a16="http://schemas.microsoft.com/office/drawing/2014/main" id="{C81E920E-8168-4881-A30F-3A8F12727DFB}"/>
              </a:ext>
            </a:extLst>
          </p:cNvPr>
          <p:cNvSpPr>
            <a:spLocks noGrp="1"/>
          </p:cNvSpPr>
          <p:nvPr/>
        </p:nvSpPr>
        <p:spPr>
          <a:xfrm>
            <a:off x="106489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8" name="直线连接符 17">
            <a:extLst>
              <a:ext uri="{FF2B5EF4-FFF2-40B4-BE49-F238E27FC236}">
                <a16:creationId xmlns:a16="http://schemas.microsoft.com/office/drawing/2014/main" id="{ECF5A6B2-F75F-4E2F-B2ED-E16C2952C086}"/>
              </a:ext>
            </a:extLst>
          </p:cNvPr>
          <p:cNvSpPr>
            <a:spLocks noGrp="1"/>
          </p:cNvSpPr>
          <p:nvPr/>
        </p:nvSpPr>
        <p:spPr>
          <a:xfrm>
            <a:off x="114300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9" name="直线连接符 18">
            <a:extLst>
              <a:ext uri="{FF2B5EF4-FFF2-40B4-BE49-F238E27FC236}">
                <a16:creationId xmlns:a16="http://schemas.microsoft.com/office/drawing/2014/main" id="{1E820DF0-73A3-4259-B3FF-83E69362E010}"/>
              </a:ext>
            </a:extLst>
          </p:cNvPr>
          <p:cNvSpPr>
            <a:spLocks noGrp="1"/>
          </p:cNvSpPr>
          <p:nvPr/>
        </p:nvSpPr>
        <p:spPr>
          <a:xfrm>
            <a:off x="122110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0" name="直线连接符 19">
            <a:extLst>
              <a:ext uri="{FF2B5EF4-FFF2-40B4-BE49-F238E27FC236}">
                <a16:creationId xmlns:a16="http://schemas.microsoft.com/office/drawing/2014/main" id="{2E047EB6-B5B6-498A-A846-E0C0EC407139}"/>
              </a:ext>
            </a:extLst>
          </p:cNvPr>
          <p:cNvSpPr>
            <a:spLocks noGrp="1"/>
          </p:cNvSpPr>
          <p:nvPr/>
        </p:nvSpPr>
        <p:spPr>
          <a:xfrm>
            <a:off x="129921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pic>
        <p:nvPicPr>
          <p:cNvPr id="52" name="scene-14-01-paper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318000" y="495300"/>
            <a:ext cx="3581400" cy="546100"/>
          </a:xfrm>
          <a:prstGeom prst="rect">
            <a:avLst/>
          </a:prstGeom>
        </p:spPr>
      </p:pic>
      <p:pic>
        <p:nvPicPr>
          <p:cNvPr id="53" name="scene-14-02-title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057650" y="920750"/>
            <a:ext cx="3784600" cy="1384300"/>
          </a:xfrm>
          <a:prstGeom prst="rect">
            <a:avLst/>
          </a:prstGeom>
        </p:spPr>
      </p:pic>
      <p:pic>
        <p:nvPicPr>
          <p:cNvPr id="54" name="scene-14-03-screen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175000" y="2000250"/>
            <a:ext cx="5911850" cy="3556000"/>
          </a:xfrm>
          <a:prstGeom prst="rect">
            <a:avLst/>
          </a:prstGeom>
        </p:spPr>
      </p:pic>
      <p:pic>
        <p:nvPicPr>
          <p:cNvPr id="55" name="scene-14-04-asset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333500" y="2349500"/>
            <a:ext cx="1955800" cy="2006600"/>
          </a:xfrm>
          <a:prstGeom prst="rect">
            <a:avLst/>
          </a:prstGeom>
        </p:spPr>
      </p:pic>
      <p:pic>
        <p:nvPicPr>
          <p:cNvPr id="56" name="scene-14-05-asset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9017000" y="2286000"/>
            <a:ext cx="2286000" cy="1835150"/>
          </a:xfrm>
          <a:prstGeom prst="rect">
            <a:avLst/>
          </a:prstGeom>
        </p:spPr>
      </p:pic>
      <p:pic>
        <p:nvPicPr>
          <p:cNvPr id="57" name="scene-14-06-asset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5207000" y="3746500"/>
            <a:ext cx="1257300" cy="1257300"/>
          </a:xfrm>
          <a:prstGeom prst="rect">
            <a:avLst/>
          </a:prstGeom>
        </p:spPr>
      </p:pic>
      <p:pic>
        <p:nvPicPr>
          <p:cNvPr id="58" name="scene-14-07-card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349250" y="4921250"/>
            <a:ext cx="2603500" cy="1155700"/>
          </a:xfrm>
          <a:prstGeom prst="rect">
            <a:avLst/>
          </a:prstGeom>
        </p:spPr>
      </p:pic>
      <p:pic>
        <p:nvPicPr>
          <p:cNvPr id="59" name="scene-14-08-card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3257550" y="4921250"/>
            <a:ext cx="2603500" cy="1155700"/>
          </a:xfrm>
          <a:prstGeom prst="rect">
            <a:avLst/>
          </a:prstGeom>
        </p:spPr>
      </p:pic>
      <p:pic>
        <p:nvPicPr>
          <p:cNvPr id="60" name="scene-14-09-card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6165850" y="4921250"/>
            <a:ext cx="2603500" cy="1155700"/>
          </a:xfrm>
          <a:prstGeom prst="rect">
            <a:avLst/>
          </a:prstGeom>
        </p:spPr>
      </p:pic>
      <p:pic>
        <p:nvPicPr>
          <p:cNvPr id="61" name="scene-14-10-card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9074150" y="4921250"/>
            <a:ext cx="2603500" cy="1155700"/>
          </a:xfrm>
          <a:prstGeom prst="rect">
            <a:avLst/>
          </a:prstGeom>
        </p:spPr>
      </p:pic>
      <p:pic>
        <p:nvPicPr>
          <p:cNvPr id="62" name="scene-14-11-doodle"/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scene-1-paper-bas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ene-1-header-cover">
            <a:extLst>
              <a:ext uri="{FF2B5EF4-FFF2-40B4-BE49-F238E27FC236}">
                <a16:creationId xmlns:a16="http://schemas.microsoft.com/office/drawing/2014/main" id="{745DE156-C8CD-45C6-BBCF-D3A3E7A9973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381000"/>
          </a:xfrm>
          <a:prstGeom prst="rect">
            <a:avLst/>
          </a:prstGeom>
          <a:solidFill>
            <a:srgbClr val="F2E9D7"/>
          </a:solidFill>
          <a:ln w="0">
            <a:noFill/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C80A3F01-935C-445B-89B4-C2F7AFE51039}"/>
              </a:ext>
            </a:extLst>
          </p:cNvPr>
          <p:cNvSpPr>
            <a:spLocks noGrp="1"/>
          </p:cNvSpPr>
          <p:nvPr/>
        </p:nvSpPr>
        <p:spPr>
          <a:xfrm>
            <a:off x="-285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0D096E03-C2D1-495A-9960-EAA9FD1CF94A}"/>
              </a:ext>
            </a:extLst>
          </p:cNvPr>
          <p:cNvSpPr>
            <a:spLocks noGrp="1"/>
          </p:cNvSpPr>
          <p:nvPr/>
        </p:nvSpPr>
        <p:spPr>
          <a:xfrm>
            <a:off x="4953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E8797E61-A063-4CCB-B324-6616F78BA61C}"/>
              </a:ext>
            </a:extLst>
          </p:cNvPr>
          <p:cNvSpPr>
            <a:spLocks noGrp="1"/>
          </p:cNvSpPr>
          <p:nvPr/>
        </p:nvSpPr>
        <p:spPr>
          <a:xfrm>
            <a:off x="12763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24F76FB5-3603-4CCB-BFFE-86D7D3A0D887}"/>
              </a:ext>
            </a:extLst>
          </p:cNvPr>
          <p:cNvSpPr>
            <a:spLocks noGrp="1"/>
          </p:cNvSpPr>
          <p:nvPr/>
        </p:nvSpPr>
        <p:spPr>
          <a:xfrm>
            <a:off x="20574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直线连接符 6">
            <a:extLst>
              <a:ext uri="{FF2B5EF4-FFF2-40B4-BE49-F238E27FC236}">
                <a16:creationId xmlns:a16="http://schemas.microsoft.com/office/drawing/2014/main" id="{40BAAF47-E598-4173-8162-D72D7B0DD67F}"/>
              </a:ext>
            </a:extLst>
          </p:cNvPr>
          <p:cNvSpPr>
            <a:spLocks noGrp="1"/>
          </p:cNvSpPr>
          <p:nvPr/>
        </p:nvSpPr>
        <p:spPr>
          <a:xfrm>
            <a:off x="28384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8" name="直线连接符 7">
            <a:extLst>
              <a:ext uri="{FF2B5EF4-FFF2-40B4-BE49-F238E27FC236}">
                <a16:creationId xmlns:a16="http://schemas.microsoft.com/office/drawing/2014/main" id="{61486DE7-1F3E-408F-9349-043502E7D352}"/>
              </a:ext>
            </a:extLst>
          </p:cNvPr>
          <p:cNvSpPr>
            <a:spLocks noGrp="1"/>
          </p:cNvSpPr>
          <p:nvPr/>
        </p:nvSpPr>
        <p:spPr>
          <a:xfrm>
            <a:off x="36195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9" name="直线连接符 8">
            <a:extLst>
              <a:ext uri="{FF2B5EF4-FFF2-40B4-BE49-F238E27FC236}">
                <a16:creationId xmlns:a16="http://schemas.microsoft.com/office/drawing/2014/main" id="{DF68FBA2-B5FB-4C69-BF19-D59181825442}"/>
              </a:ext>
            </a:extLst>
          </p:cNvPr>
          <p:cNvSpPr>
            <a:spLocks noGrp="1"/>
          </p:cNvSpPr>
          <p:nvPr/>
        </p:nvSpPr>
        <p:spPr>
          <a:xfrm>
            <a:off x="44005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0" name="直线连接符 9">
            <a:extLst>
              <a:ext uri="{FF2B5EF4-FFF2-40B4-BE49-F238E27FC236}">
                <a16:creationId xmlns:a16="http://schemas.microsoft.com/office/drawing/2014/main" id="{04590917-CA6E-4885-B11B-93AEEDBF798D}"/>
              </a:ext>
            </a:extLst>
          </p:cNvPr>
          <p:cNvSpPr>
            <a:spLocks noGrp="1"/>
          </p:cNvSpPr>
          <p:nvPr/>
        </p:nvSpPr>
        <p:spPr>
          <a:xfrm>
            <a:off x="51816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1C02CFF8-FBEC-439B-987F-59821D973439}"/>
              </a:ext>
            </a:extLst>
          </p:cNvPr>
          <p:cNvSpPr>
            <a:spLocks noGrp="1"/>
          </p:cNvSpPr>
          <p:nvPr/>
        </p:nvSpPr>
        <p:spPr>
          <a:xfrm>
            <a:off x="59626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2" name="直线连接符 11">
            <a:extLst>
              <a:ext uri="{FF2B5EF4-FFF2-40B4-BE49-F238E27FC236}">
                <a16:creationId xmlns:a16="http://schemas.microsoft.com/office/drawing/2014/main" id="{28003CF2-F511-4EAB-A4BE-B5A56E2ACABC}"/>
              </a:ext>
            </a:extLst>
          </p:cNvPr>
          <p:cNvSpPr>
            <a:spLocks noGrp="1"/>
          </p:cNvSpPr>
          <p:nvPr/>
        </p:nvSpPr>
        <p:spPr>
          <a:xfrm>
            <a:off x="67437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3" name="直线连接符 12">
            <a:extLst>
              <a:ext uri="{FF2B5EF4-FFF2-40B4-BE49-F238E27FC236}">
                <a16:creationId xmlns:a16="http://schemas.microsoft.com/office/drawing/2014/main" id="{13B95D1E-4B19-4582-9A58-7F35F9E61413}"/>
              </a:ext>
            </a:extLst>
          </p:cNvPr>
          <p:cNvSpPr>
            <a:spLocks noGrp="1"/>
          </p:cNvSpPr>
          <p:nvPr/>
        </p:nvSpPr>
        <p:spPr>
          <a:xfrm>
            <a:off x="7524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4" name="直线连接符 13">
            <a:extLst>
              <a:ext uri="{FF2B5EF4-FFF2-40B4-BE49-F238E27FC236}">
                <a16:creationId xmlns:a16="http://schemas.microsoft.com/office/drawing/2014/main" id="{51E49724-1041-454D-8DF4-C49F26081842}"/>
              </a:ext>
            </a:extLst>
          </p:cNvPr>
          <p:cNvSpPr>
            <a:spLocks noGrp="1"/>
          </p:cNvSpPr>
          <p:nvPr/>
        </p:nvSpPr>
        <p:spPr>
          <a:xfrm>
            <a:off x="83058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5" name="直线连接符 14">
            <a:extLst>
              <a:ext uri="{FF2B5EF4-FFF2-40B4-BE49-F238E27FC236}">
                <a16:creationId xmlns:a16="http://schemas.microsoft.com/office/drawing/2014/main" id="{3B0FAD3E-7F12-4F4F-B8C4-0B625255C427}"/>
              </a:ext>
            </a:extLst>
          </p:cNvPr>
          <p:cNvSpPr>
            <a:spLocks noGrp="1"/>
          </p:cNvSpPr>
          <p:nvPr/>
        </p:nvSpPr>
        <p:spPr>
          <a:xfrm>
            <a:off x="90868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6" name="直线连接符 15">
            <a:extLst>
              <a:ext uri="{FF2B5EF4-FFF2-40B4-BE49-F238E27FC236}">
                <a16:creationId xmlns:a16="http://schemas.microsoft.com/office/drawing/2014/main" id="{9F3AEBBC-4546-4F32-B121-C7A4C9970096}"/>
              </a:ext>
            </a:extLst>
          </p:cNvPr>
          <p:cNvSpPr>
            <a:spLocks noGrp="1"/>
          </p:cNvSpPr>
          <p:nvPr/>
        </p:nvSpPr>
        <p:spPr>
          <a:xfrm>
            <a:off x="98679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7" name="直线连接符 16">
            <a:extLst>
              <a:ext uri="{FF2B5EF4-FFF2-40B4-BE49-F238E27FC236}">
                <a16:creationId xmlns:a16="http://schemas.microsoft.com/office/drawing/2014/main" id="{ECD7FE0D-AB34-4B81-BB58-86A36F601334}"/>
              </a:ext>
            </a:extLst>
          </p:cNvPr>
          <p:cNvSpPr>
            <a:spLocks noGrp="1"/>
          </p:cNvSpPr>
          <p:nvPr/>
        </p:nvSpPr>
        <p:spPr>
          <a:xfrm>
            <a:off x="106489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8" name="直线连接符 17">
            <a:extLst>
              <a:ext uri="{FF2B5EF4-FFF2-40B4-BE49-F238E27FC236}">
                <a16:creationId xmlns:a16="http://schemas.microsoft.com/office/drawing/2014/main" id="{EFC6DE81-F16B-4512-80C7-A3F8DB2F1F3C}"/>
              </a:ext>
            </a:extLst>
          </p:cNvPr>
          <p:cNvSpPr>
            <a:spLocks noGrp="1"/>
          </p:cNvSpPr>
          <p:nvPr/>
        </p:nvSpPr>
        <p:spPr>
          <a:xfrm>
            <a:off x="114300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9" name="直线连接符 18">
            <a:extLst>
              <a:ext uri="{FF2B5EF4-FFF2-40B4-BE49-F238E27FC236}">
                <a16:creationId xmlns:a16="http://schemas.microsoft.com/office/drawing/2014/main" id="{4E7ABAE7-3BF8-419E-84CA-AA946B0EE343}"/>
              </a:ext>
            </a:extLst>
          </p:cNvPr>
          <p:cNvSpPr>
            <a:spLocks noGrp="1"/>
          </p:cNvSpPr>
          <p:nvPr/>
        </p:nvSpPr>
        <p:spPr>
          <a:xfrm>
            <a:off x="122110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0" name="直线连接符 19">
            <a:extLst>
              <a:ext uri="{FF2B5EF4-FFF2-40B4-BE49-F238E27FC236}">
                <a16:creationId xmlns:a16="http://schemas.microsoft.com/office/drawing/2014/main" id="{C4459E8A-560E-403B-BF52-1020FBB6218A}"/>
              </a:ext>
            </a:extLst>
          </p:cNvPr>
          <p:cNvSpPr>
            <a:spLocks noGrp="1"/>
          </p:cNvSpPr>
          <p:nvPr/>
        </p:nvSpPr>
        <p:spPr>
          <a:xfrm>
            <a:off x="129921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pic>
        <p:nvPicPr>
          <p:cNvPr id="51" name="scene-1-01-paper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30200" y="495300"/>
            <a:ext cx="3581400" cy="552450"/>
          </a:xfrm>
          <a:prstGeom prst="rect">
            <a:avLst/>
          </a:prstGeom>
        </p:spPr>
      </p:pic>
      <p:pic>
        <p:nvPicPr>
          <p:cNvPr id="52" name="scene-1-02-title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17500" y="1066800"/>
            <a:ext cx="2546350" cy="1377950"/>
          </a:xfrm>
          <a:prstGeom prst="rect">
            <a:avLst/>
          </a:prstGeom>
        </p:spPr>
      </p:pic>
      <p:pic>
        <p:nvPicPr>
          <p:cNvPr id="53" name="scene-1-03-asset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4572000" y="2635250"/>
            <a:ext cx="1219200" cy="1593850"/>
          </a:xfrm>
          <a:prstGeom prst="rect">
            <a:avLst/>
          </a:prstGeom>
        </p:spPr>
      </p:pic>
      <p:pic>
        <p:nvPicPr>
          <p:cNvPr id="54" name="scene-1-04-asset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7937500" y="920750"/>
            <a:ext cx="3117850" cy="2355850"/>
          </a:xfrm>
          <a:prstGeom prst="rect">
            <a:avLst/>
          </a:prstGeom>
        </p:spPr>
      </p:pic>
      <p:pic>
        <p:nvPicPr>
          <p:cNvPr id="55" name="scene-1-05-asset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9525000" y="2984500"/>
            <a:ext cx="1714500" cy="1587500"/>
          </a:xfrm>
          <a:prstGeom prst="rect">
            <a:avLst/>
          </a:prstGeom>
        </p:spPr>
      </p:pic>
      <p:pic>
        <p:nvPicPr>
          <p:cNvPr id="56" name="scene-1-06-card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355600" y="4921250"/>
            <a:ext cx="2603500" cy="1149350"/>
          </a:xfrm>
          <a:prstGeom prst="rect">
            <a:avLst/>
          </a:prstGeom>
        </p:spPr>
      </p:pic>
      <p:pic>
        <p:nvPicPr>
          <p:cNvPr id="57" name="scene-1-07-card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3263900" y="4921250"/>
            <a:ext cx="2603500" cy="1155700"/>
          </a:xfrm>
          <a:prstGeom prst="rect">
            <a:avLst/>
          </a:prstGeom>
        </p:spPr>
      </p:pic>
      <p:pic>
        <p:nvPicPr>
          <p:cNvPr id="58" name="scene-1-08-card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6172200" y="4921250"/>
            <a:ext cx="2603500" cy="1162050"/>
          </a:xfrm>
          <a:prstGeom prst="rect">
            <a:avLst/>
          </a:prstGeom>
        </p:spPr>
      </p:pic>
      <p:pic>
        <p:nvPicPr>
          <p:cNvPr id="59" name="scene-1-09-card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9080500" y="4921250"/>
            <a:ext cx="2603500" cy="1149350"/>
          </a:xfrm>
          <a:prstGeom prst="rect">
            <a:avLst/>
          </a:prstGeom>
        </p:spPr>
      </p:pic>
      <p:pic>
        <p:nvPicPr>
          <p:cNvPr id="60" name="scene-1-10-doodle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0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cene-7-paper-bas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ene-7-header-cover">
            <a:extLst>
              <a:ext uri="{FF2B5EF4-FFF2-40B4-BE49-F238E27FC236}">
                <a16:creationId xmlns:a16="http://schemas.microsoft.com/office/drawing/2014/main" id="{583367A7-ED5F-4500-AF3D-69661B7C6FE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381000"/>
          </a:xfrm>
          <a:prstGeom prst="rect">
            <a:avLst/>
          </a:prstGeom>
          <a:solidFill>
            <a:srgbClr val="F2E9D7"/>
          </a:solidFill>
          <a:ln w="0">
            <a:noFill/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FA5A85D8-4FBC-4D91-8288-8C70F0CEFF35}"/>
              </a:ext>
            </a:extLst>
          </p:cNvPr>
          <p:cNvSpPr>
            <a:spLocks noGrp="1"/>
          </p:cNvSpPr>
          <p:nvPr/>
        </p:nvSpPr>
        <p:spPr>
          <a:xfrm>
            <a:off x="-285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3BD4DA0E-34C4-432A-A199-C1956B39B97A}"/>
              </a:ext>
            </a:extLst>
          </p:cNvPr>
          <p:cNvSpPr>
            <a:spLocks noGrp="1"/>
          </p:cNvSpPr>
          <p:nvPr/>
        </p:nvSpPr>
        <p:spPr>
          <a:xfrm>
            <a:off x="4953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87D18545-8B4E-4AF0-B956-DC83A4E413EF}"/>
              </a:ext>
            </a:extLst>
          </p:cNvPr>
          <p:cNvSpPr>
            <a:spLocks noGrp="1"/>
          </p:cNvSpPr>
          <p:nvPr/>
        </p:nvSpPr>
        <p:spPr>
          <a:xfrm>
            <a:off x="12763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E7F75B11-4245-4153-93FD-930F542F1ECB}"/>
              </a:ext>
            </a:extLst>
          </p:cNvPr>
          <p:cNvSpPr>
            <a:spLocks noGrp="1"/>
          </p:cNvSpPr>
          <p:nvPr/>
        </p:nvSpPr>
        <p:spPr>
          <a:xfrm>
            <a:off x="20574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直线连接符 6">
            <a:extLst>
              <a:ext uri="{FF2B5EF4-FFF2-40B4-BE49-F238E27FC236}">
                <a16:creationId xmlns:a16="http://schemas.microsoft.com/office/drawing/2014/main" id="{D20FD9A5-E6A1-41C9-990F-76F351567170}"/>
              </a:ext>
            </a:extLst>
          </p:cNvPr>
          <p:cNvSpPr>
            <a:spLocks noGrp="1"/>
          </p:cNvSpPr>
          <p:nvPr/>
        </p:nvSpPr>
        <p:spPr>
          <a:xfrm>
            <a:off x="28384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8" name="直线连接符 7">
            <a:extLst>
              <a:ext uri="{FF2B5EF4-FFF2-40B4-BE49-F238E27FC236}">
                <a16:creationId xmlns:a16="http://schemas.microsoft.com/office/drawing/2014/main" id="{FEFB3575-79D9-447C-A9F3-45304BEBA810}"/>
              </a:ext>
            </a:extLst>
          </p:cNvPr>
          <p:cNvSpPr>
            <a:spLocks noGrp="1"/>
          </p:cNvSpPr>
          <p:nvPr/>
        </p:nvSpPr>
        <p:spPr>
          <a:xfrm>
            <a:off x="36195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9" name="直线连接符 8">
            <a:extLst>
              <a:ext uri="{FF2B5EF4-FFF2-40B4-BE49-F238E27FC236}">
                <a16:creationId xmlns:a16="http://schemas.microsoft.com/office/drawing/2014/main" id="{A6D0975F-FA4D-40A2-ABE4-1C7E9882A4F6}"/>
              </a:ext>
            </a:extLst>
          </p:cNvPr>
          <p:cNvSpPr>
            <a:spLocks noGrp="1"/>
          </p:cNvSpPr>
          <p:nvPr/>
        </p:nvSpPr>
        <p:spPr>
          <a:xfrm>
            <a:off x="44005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0" name="直线连接符 9">
            <a:extLst>
              <a:ext uri="{FF2B5EF4-FFF2-40B4-BE49-F238E27FC236}">
                <a16:creationId xmlns:a16="http://schemas.microsoft.com/office/drawing/2014/main" id="{E12B5C46-2AA5-4F43-91F3-FD3003FA1E6C}"/>
              </a:ext>
            </a:extLst>
          </p:cNvPr>
          <p:cNvSpPr>
            <a:spLocks noGrp="1"/>
          </p:cNvSpPr>
          <p:nvPr/>
        </p:nvSpPr>
        <p:spPr>
          <a:xfrm>
            <a:off x="51816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08FEF3B3-55FA-4EC3-9E3A-9CAF5C5F9F19}"/>
              </a:ext>
            </a:extLst>
          </p:cNvPr>
          <p:cNvSpPr>
            <a:spLocks noGrp="1"/>
          </p:cNvSpPr>
          <p:nvPr/>
        </p:nvSpPr>
        <p:spPr>
          <a:xfrm>
            <a:off x="59626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2" name="直线连接符 11">
            <a:extLst>
              <a:ext uri="{FF2B5EF4-FFF2-40B4-BE49-F238E27FC236}">
                <a16:creationId xmlns:a16="http://schemas.microsoft.com/office/drawing/2014/main" id="{D6ADD253-C9E7-4C53-BDDC-C497D438AFD4}"/>
              </a:ext>
            </a:extLst>
          </p:cNvPr>
          <p:cNvSpPr>
            <a:spLocks noGrp="1"/>
          </p:cNvSpPr>
          <p:nvPr/>
        </p:nvSpPr>
        <p:spPr>
          <a:xfrm>
            <a:off x="67437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3" name="直线连接符 12">
            <a:extLst>
              <a:ext uri="{FF2B5EF4-FFF2-40B4-BE49-F238E27FC236}">
                <a16:creationId xmlns:a16="http://schemas.microsoft.com/office/drawing/2014/main" id="{B3004ABB-71AF-443B-8F4A-626CCFEA03F2}"/>
              </a:ext>
            </a:extLst>
          </p:cNvPr>
          <p:cNvSpPr>
            <a:spLocks noGrp="1"/>
          </p:cNvSpPr>
          <p:nvPr/>
        </p:nvSpPr>
        <p:spPr>
          <a:xfrm>
            <a:off x="7524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4" name="直线连接符 13">
            <a:extLst>
              <a:ext uri="{FF2B5EF4-FFF2-40B4-BE49-F238E27FC236}">
                <a16:creationId xmlns:a16="http://schemas.microsoft.com/office/drawing/2014/main" id="{0177252D-03C6-443F-B7D4-B25BFFC4157E}"/>
              </a:ext>
            </a:extLst>
          </p:cNvPr>
          <p:cNvSpPr>
            <a:spLocks noGrp="1"/>
          </p:cNvSpPr>
          <p:nvPr/>
        </p:nvSpPr>
        <p:spPr>
          <a:xfrm>
            <a:off x="83058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5" name="直线连接符 14">
            <a:extLst>
              <a:ext uri="{FF2B5EF4-FFF2-40B4-BE49-F238E27FC236}">
                <a16:creationId xmlns:a16="http://schemas.microsoft.com/office/drawing/2014/main" id="{ACF6DF21-8DF7-4691-A6EE-C493D61E920D}"/>
              </a:ext>
            </a:extLst>
          </p:cNvPr>
          <p:cNvSpPr>
            <a:spLocks noGrp="1"/>
          </p:cNvSpPr>
          <p:nvPr/>
        </p:nvSpPr>
        <p:spPr>
          <a:xfrm>
            <a:off x="90868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6" name="直线连接符 15">
            <a:extLst>
              <a:ext uri="{FF2B5EF4-FFF2-40B4-BE49-F238E27FC236}">
                <a16:creationId xmlns:a16="http://schemas.microsoft.com/office/drawing/2014/main" id="{3042C8A8-CE4D-460D-BD4B-7B8CDD887468}"/>
              </a:ext>
            </a:extLst>
          </p:cNvPr>
          <p:cNvSpPr>
            <a:spLocks noGrp="1"/>
          </p:cNvSpPr>
          <p:nvPr/>
        </p:nvSpPr>
        <p:spPr>
          <a:xfrm>
            <a:off x="98679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7" name="直线连接符 16">
            <a:extLst>
              <a:ext uri="{FF2B5EF4-FFF2-40B4-BE49-F238E27FC236}">
                <a16:creationId xmlns:a16="http://schemas.microsoft.com/office/drawing/2014/main" id="{06896DB6-C8E7-4F6C-8C64-22B6D281E0CC}"/>
              </a:ext>
            </a:extLst>
          </p:cNvPr>
          <p:cNvSpPr>
            <a:spLocks noGrp="1"/>
          </p:cNvSpPr>
          <p:nvPr/>
        </p:nvSpPr>
        <p:spPr>
          <a:xfrm>
            <a:off x="106489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8" name="直线连接符 17">
            <a:extLst>
              <a:ext uri="{FF2B5EF4-FFF2-40B4-BE49-F238E27FC236}">
                <a16:creationId xmlns:a16="http://schemas.microsoft.com/office/drawing/2014/main" id="{FCB05DE6-B632-47FB-B817-059CB2C2F51F}"/>
              </a:ext>
            </a:extLst>
          </p:cNvPr>
          <p:cNvSpPr>
            <a:spLocks noGrp="1"/>
          </p:cNvSpPr>
          <p:nvPr/>
        </p:nvSpPr>
        <p:spPr>
          <a:xfrm>
            <a:off x="114300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9" name="直线连接符 18">
            <a:extLst>
              <a:ext uri="{FF2B5EF4-FFF2-40B4-BE49-F238E27FC236}">
                <a16:creationId xmlns:a16="http://schemas.microsoft.com/office/drawing/2014/main" id="{D2BFD6EA-3EA7-4DDF-A4E7-F9D1F6929599}"/>
              </a:ext>
            </a:extLst>
          </p:cNvPr>
          <p:cNvSpPr>
            <a:spLocks noGrp="1"/>
          </p:cNvSpPr>
          <p:nvPr/>
        </p:nvSpPr>
        <p:spPr>
          <a:xfrm>
            <a:off x="122110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0" name="直线连接符 19">
            <a:extLst>
              <a:ext uri="{FF2B5EF4-FFF2-40B4-BE49-F238E27FC236}">
                <a16:creationId xmlns:a16="http://schemas.microsoft.com/office/drawing/2014/main" id="{1A598E13-4770-416B-B015-CABF442105D4}"/>
              </a:ext>
            </a:extLst>
          </p:cNvPr>
          <p:cNvSpPr>
            <a:spLocks noGrp="1"/>
          </p:cNvSpPr>
          <p:nvPr/>
        </p:nvSpPr>
        <p:spPr>
          <a:xfrm>
            <a:off x="129921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pic>
        <p:nvPicPr>
          <p:cNvPr id="52" name="scene-7-01-paper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44500" y="508000"/>
            <a:ext cx="3581400" cy="546100"/>
          </a:xfrm>
          <a:prstGeom prst="rect">
            <a:avLst/>
          </a:prstGeom>
        </p:spPr>
      </p:pic>
      <p:pic>
        <p:nvPicPr>
          <p:cNvPr id="53" name="scene-7-02-title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12750" y="1079500"/>
            <a:ext cx="3371850" cy="1377950"/>
          </a:xfrm>
          <a:prstGeom prst="rect">
            <a:avLst/>
          </a:prstGeom>
        </p:spPr>
      </p:pic>
      <p:pic>
        <p:nvPicPr>
          <p:cNvPr id="54" name="scene-7-03-screen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556000" y="984250"/>
            <a:ext cx="5911850" cy="3556000"/>
          </a:xfrm>
          <a:prstGeom prst="rect">
            <a:avLst/>
          </a:prstGeom>
        </p:spPr>
      </p:pic>
      <p:pic>
        <p:nvPicPr>
          <p:cNvPr id="55" name="scene-7-04-asset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2730500" y="2667000"/>
            <a:ext cx="1981200" cy="1479550"/>
          </a:xfrm>
          <a:prstGeom prst="rect">
            <a:avLst/>
          </a:prstGeom>
        </p:spPr>
      </p:pic>
      <p:pic>
        <p:nvPicPr>
          <p:cNvPr id="56" name="scene-7-05-asset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9398000" y="1333500"/>
            <a:ext cx="1657350" cy="1847850"/>
          </a:xfrm>
          <a:prstGeom prst="rect">
            <a:avLst/>
          </a:prstGeom>
        </p:spPr>
      </p:pic>
      <p:pic>
        <p:nvPicPr>
          <p:cNvPr id="57" name="scene-7-06-asset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9525000" y="3556000"/>
            <a:ext cx="1752600" cy="857250"/>
          </a:xfrm>
          <a:prstGeom prst="rect">
            <a:avLst/>
          </a:prstGeom>
        </p:spPr>
      </p:pic>
      <p:pic>
        <p:nvPicPr>
          <p:cNvPr id="58" name="scene-7-07-card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349250" y="4953000"/>
            <a:ext cx="2603500" cy="1155700"/>
          </a:xfrm>
          <a:prstGeom prst="rect">
            <a:avLst/>
          </a:prstGeom>
        </p:spPr>
      </p:pic>
      <p:pic>
        <p:nvPicPr>
          <p:cNvPr id="59" name="scene-7-08-card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3257550" y="4953000"/>
            <a:ext cx="2603500" cy="1155700"/>
          </a:xfrm>
          <a:prstGeom prst="rect">
            <a:avLst/>
          </a:prstGeom>
        </p:spPr>
      </p:pic>
      <p:pic>
        <p:nvPicPr>
          <p:cNvPr id="60" name="scene-7-09-card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6165850" y="4953000"/>
            <a:ext cx="2603500" cy="1149350"/>
          </a:xfrm>
          <a:prstGeom prst="rect">
            <a:avLst/>
          </a:prstGeom>
        </p:spPr>
      </p:pic>
      <p:pic>
        <p:nvPicPr>
          <p:cNvPr id="61" name="scene-7-10-card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9074150" y="4953000"/>
            <a:ext cx="2603500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80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直线连接符 50">
            <a:extLst>
              <a:ext uri="{FF2B5EF4-FFF2-40B4-BE49-F238E27FC236}">
                <a16:creationId xmlns:a16="http://schemas.microsoft.com/office/drawing/2014/main" id="{B5F0BCD4-C103-42C1-BC20-57630A8600C9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B764D297-B0B4-4F2C-B375-BD6F98400BDF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CECE7783-4C50-4C79-9897-9D1368CF97A3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A63002FD-68CF-4236-BB90-FE86B9C51E52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AC250FD8-23CA-4A2A-BDC0-6A68F71231BF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92D1D95B-E46F-49A9-81F1-030F5EC69AE6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D0C2E57-96C8-4572-AFC2-00870541B65F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0A51623-6A6E-4A73-8611-AC5C631BC259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核心价值</a:t>
            </a:r>
          </a:p>
        </p:txBody>
      </p:sp>
      <p:sp>
        <p:nvSpPr>
          <p:cNvPr id="9" name="slide-4-title">
            <a:extLst>
              <a:ext uri="{FF2B5EF4-FFF2-40B4-BE49-F238E27FC236}">
                <a16:creationId xmlns:a16="http://schemas.microsoft.com/office/drawing/2014/main" id="{000F5E8F-F7D4-40D2-94DA-4321F53900DB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SaaS 后时代：补足标准化服务之外的合规最后一公里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E89FE05-431E-45DA-93E7-5CB5039376A2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SaaS 完成各系统内部的标准流程，财务工作台负责连接系统之间的业务事实、财务口径与税务证据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89DC5A27-A851-443D-84F7-6E11D27AC2E7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saas-group-title">
            <a:extLst>
              <a:ext uri="{FF2B5EF4-FFF2-40B4-BE49-F238E27FC236}">
                <a16:creationId xmlns:a16="http://schemas.microsoft.com/office/drawing/2014/main" id="{D2C66FDA-5E5F-4E3F-BA33-4F6B5E50FB50}"/>
              </a:ext>
            </a:extLst>
          </p:cNvPr>
          <p:cNvSpPr>
            <a:spLocks noGrp="1"/>
          </p:cNvSpPr>
          <p:nvPr/>
        </p:nvSpPr>
        <p:spPr>
          <a:xfrm>
            <a:off x="495300" y="194310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标准化 SaaS 服务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AF6BB72-5687-411D-9A14-43347CCD64F7}"/>
              </a:ext>
            </a:extLst>
          </p:cNvPr>
          <p:cNvSpPr>
            <a:spLocks noGrp="1"/>
          </p:cNvSpPr>
          <p:nvPr/>
        </p:nvSpPr>
        <p:spPr>
          <a:xfrm rot="-48000">
            <a:off x="457200" y="2343150"/>
            <a:ext cx="1562100" cy="95250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8645DDC-B3A4-41F8-BC63-69BBB0911ADA}"/>
              </a:ext>
            </a:extLst>
          </p:cNvPr>
          <p:cNvSpPr>
            <a:spLocks noGrp="1"/>
          </p:cNvSpPr>
          <p:nvPr/>
        </p:nvSpPr>
        <p:spPr>
          <a:xfrm rot="-48000">
            <a:off x="628650" y="2438400"/>
            <a:ext cx="1219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业务平台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5D275C0-F8B4-420A-ADB6-7EB2180695B0}"/>
              </a:ext>
            </a:extLst>
          </p:cNvPr>
          <p:cNvSpPr>
            <a:spLocks noGrp="1"/>
          </p:cNvSpPr>
          <p:nvPr/>
        </p:nvSpPr>
        <p:spPr>
          <a:xfrm rot="-48000">
            <a:off x="628650" y="2724150"/>
            <a:ext cx="1219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订单 · 退款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结算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C3CA9C7-0B36-44DB-A5C3-9D9979060B01}"/>
              </a:ext>
            </a:extLst>
          </p:cNvPr>
          <p:cNvSpPr>
            <a:spLocks noGrp="1"/>
          </p:cNvSpPr>
          <p:nvPr/>
        </p:nvSpPr>
        <p:spPr>
          <a:xfrm rot="36000">
            <a:off x="2152650" y="2343150"/>
            <a:ext cx="1562100" cy="95250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7161822-29D8-4312-8B24-48A59081E6C9}"/>
              </a:ext>
            </a:extLst>
          </p:cNvPr>
          <p:cNvSpPr>
            <a:spLocks noGrp="1"/>
          </p:cNvSpPr>
          <p:nvPr/>
        </p:nvSpPr>
        <p:spPr>
          <a:xfrm rot="36000">
            <a:off x="2324100" y="2438400"/>
            <a:ext cx="1219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ERP / 供应链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45F4432-746F-4729-B91A-278FCDF5DC6E}"/>
              </a:ext>
            </a:extLst>
          </p:cNvPr>
          <p:cNvSpPr>
            <a:spLocks noGrp="1"/>
          </p:cNvSpPr>
          <p:nvPr/>
        </p:nvSpPr>
        <p:spPr>
          <a:xfrm rot="36000">
            <a:off x="2324100" y="2724150"/>
            <a:ext cx="1219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采购 · 库存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成本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0D05B05-1EC3-400A-B0D4-9A9D15D3296A}"/>
              </a:ext>
            </a:extLst>
          </p:cNvPr>
          <p:cNvSpPr>
            <a:spLocks noGrp="1"/>
          </p:cNvSpPr>
          <p:nvPr/>
        </p:nvSpPr>
        <p:spPr>
          <a:xfrm rot="30000">
            <a:off x="457200" y="3467100"/>
            <a:ext cx="1562100" cy="95250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4B7A441-1E67-40A5-88F7-0166B4FC7B30}"/>
              </a:ext>
            </a:extLst>
          </p:cNvPr>
          <p:cNvSpPr>
            <a:spLocks noGrp="1"/>
          </p:cNvSpPr>
          <p:nvPr/>
        </p:nvSpPr>
        <p:spPr>
          <a:xfrm rot="30000">
            <a:off x="628650" y="3562350"/>
            <a:ext cx="1219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资金系统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551AFEF-D572-4D96-AFBC-1059F763B818}"/>
              </a:ext>
            </a:extLst>
          </p:cNvPr>
          <p:cNvSpPr>
            <a:spLocks noGrp="1"/>
          </p:cNvSpPr>
          <p:nvPr/>
        </p:nvSpPr>
        <p:spPr>
          <a:xfrm rot="30000">
            <a:off x="628650" y="3848100"/>
            <a:ext cx="1219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收付款 · 余额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流水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FBF2AC1-90CF-45AF-8C3F-20F33D938104}"/>
              </a:ext>
            </a:extLst>
          </p:cNvPr>
          <p:cNvSpPr>
            <a:spLocks noGrp="1"/>
          </p:cNvSpPr>
          <p:nvPr/>
        </p:nvSpPr>
        <p:spPr>
          <a:xfrm rot="-30000">
            <a:off x="2152650" y="3467100"/>
            <a:ext cx="1562100" cy="95250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7DFCAC6-8334-4715-921A-CCC66006952F}"/>
              </a:ext>
            </a:extLst>
          </p:cNvPr>
          <p:cNvSpPr>
            <a:spLocks noGrp="1"/>
          </p:cNvSpPr>
          <p:nvPr/>
        </p:nvSpPr>
        <p:spPr>
          <a:xfrm rot="-30000">
            <a:off x="2324100" y="3562350"/>
            <a:ext cx="1219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财税系统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02EE659-EA70-4D53-869F-28CFB5B97665}"/>
              </a:ext>
            </a:extLst>
          </p:cNvPr>
          <p:cNvSpPr>
            <a:spLocks noGrp="1"/>
          </p:cNvSpPr>
          <p:nvPr/>
        </p:nvSpPr>
        <p:spPr>
          <a:xfrm rot="-30000">
            <a:off x="2324100" y="3848100"/>
            <a:ext cx="1219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发票 · 凭证</a:t>
            </a:r>
          </a:p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申报</a:t>
            </a: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3"/>
          <a:stretch/>
        </p:blipFill>
        <p:spPr>
          <a:xfrm rot="-420000">
            <a:off x="285750" y="4362465"/>
            <a:ext cx="819150" cy="904846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4"/>
          <a:stretch/>
        </p:blipFill>
        <p:spPr>
          <a:xfrm rot="300000">
            <a:off x="2613589" y="4324350"/>
            <a:ext cx="1249822" cy="102870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52691531-6531-4B84-87A3-5397EC25EA22}"/>
              </a:ext>
            </a:extLst>
          </p:cNvPr>
          <p:cNvSpPr>
            <a:spLocks noGrp="1"/>
          </p:cNvSpPr>
          <p:nvPr/>
        </p:nvSpPr>
        <p:spPr>
          <a:xfrm rot="24000">
            <a:off x="4191000" y="2381250"/>
            <a:ext cx="4248150" cy="270510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78" name="saas-last-mile-workbench-screen"/>
          <p:cNvPicPr>
            <a:picLocks noChangeAspect="1"/>
          </p:cNvPicPr>
          <p:nvPr/>
        </p:nvPicPr>
        <p:blipFill>
          <a:blip r:embed="rId5"/>
          <a:srcRect l="2769" r="2769"/>
          <a:stretch>
            <a:fillRect/>
          </a:stretch>
        </p:blipFill>
        <p:spPr>
          <a:xfrm>
            <a:off x="4248150" y="2305050"/>
            <a:ext cx="4248150" cy="2705100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2D77C6E7-0BA4-499E-B111-FA7BA978D223}"/>
              </a:ext>
            </a:extLst>
          </p:cNvPr>
          <p:cNvSpPr>
            <a:spLocks noGrp="1"/>
          </p:cNvSpPr>
          <p:nvPr/>
        </p:nvSpPr>
        <p:spPr>
          <a:xfrm rot="-42000">
            <a:off x="5410200" y="2076450"/>
            <a:ext cx="1962150" cy="4381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30" name="workbench-label">
            <a:extLst>
              <a:ext uri="{FF2B5EF4-FFF2-40B4-BE49-F238E27FC236}">
                <a16:creationId xmlns:a16="http://schemas.microsoft.com/office/drawing/2014/main" id="{9E6B7CB9-C1F4-428A-B21E-48F3CBF10B20}"/>
              </a:ext>
            </a:extLst>
          </p:cNvPr>
          <p:cNvSpPr>
            <a:spLocks noGrp="1"/>
          </p:cNvSpPr>
          <p:nvPr/>
        </p:nvSpPr>
        <p:spPr>
          <a:xfrm>
            <a:off x="5562600" y="2076450"/>
            <a:ext cx="1657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财务工作台</a:t>
            </a:r>
          </a:p>
        </p:txBody>
      </p:sp>
      <p:pic>
        <p:nvPicPr>
          <p:cNvPr id="81" name="图片 80"/>
          <p:cNvPicPr>
            <a:picLocks noChangeAspect="1"/>
          </p:cNvPicPr>
          <p:nvPr/>
        </p:nvPicPr>
        <p:blipFill>
          <a:blip r:embed="rId6"/>
          <a:stretch/>
        </p:blipFill>
        <p:spPr>
          <a:xfrm rot="-420000">
            <a:off x="3774098" y="1866900"/>
            <a:ext cx="967154" cy="952500"/>
          </a:xfrm>
          <a:prstGeom prst="rect">
            <a:avLst/>
          </a:prstGeom>
        </p:spPr>
      </p:pic>
      <p:pic>
        <p:nvPicPr>
          <p:cNvPr id="82" name="saas-to-workbench-motion-arrow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3467100" y="3196070"/>
            <a:ext cx="1123950" cy="408709"/>
          </a:xfrm>
          <a:prstGeom prst="rect">
            <a:avLst/>
          </a:prstGeom>
        </p:spPr>
      </p:pic>
      <p:sp>
        <p:nvSpPr>
          <p:cNvPr id="33" name="workbench-actions">
            <a:extLst>
              <a:ext uri="{FF2B5EF4-FFF2-40B4-BE49-F238E27FC236}">
                <a16:creationId xmlns:a16="http://schemas.microsoft.com/office/drawing/2014/main" id="{68230483-88BC-46AD-A74F-7C8EA74FBF0C}"/>
              </a:ext>
            </a:extLst>
          </p:cNvPr>
          <p:cNvSpPr>
            <a:spLocks noGrp="1"/>
          </p:cNvSpPr>
          <p:nvPr/>
        </p:nvSpPr>
        <p:spPr>
          <a:xfrm>
            <a:off x="4686300" y="5124450"/>
            <a:ext cx="335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连接 · 核对 · 解释 · 跟进</a:t>
            </a:r>
          </a:p>
        </p:txBody>
      </p:sp>
      <p:sp>
        <p:nvSpPr>
          <p:cNvPr id="34" name="last-mile-title">
            <a:extLst>
              <a:ext uri="{FF2B5EF4-FFF2-40B4-BE49-F238E27FC236}">
                <a16:creationId xmlns:a16="http://schemas.microsoft.com/office/drawing/2014/main" id="{31CB88B1-9604-4D07-9474-CAFB5C834259}"/>
              </a:ext>
            </a:extLst>
          </p:cNvPr>
          <p:cNvSpPr>
            <a:spLocks noGrp="1"/>
          </p:cNvSpPr>
          <p:nvPr/>
        </p:nvSpPr>
        <p:spPr>
          <a:xfrm>
            <a:off x="9010650" y="1943100"/>
            <a:ext cx="2514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合规最后一公里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86D93D29-1458-4D85-9598-1A10B5598D87}"/>
              </a:ext>
            </a:extLst>
          </p:cNvPr>
          <p:cNvSpPr>
            <a:spLocks noGrp="1"/>
          </p:cNvSpPr>
          <p:nvPr/>
        </p:nvSpPr>
        <p:spPr>
          <a:xfrm rot="-30000">
            <a:off x="8934450" y="2324100"/>
            <a:ext cx="2400300" cy="68580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2F46147-6127-430E-BCB4-9C8FCFA39BBC}"/>
              </a:ext>
            </a:extLst>
          </p:cNvPr>
          <p:cNvSpPr>
            <a:spLocks noGrp="1"/>
          </p:cNvSpPr>
          <p:nvPr/>
        </p:nvSpPr>
        <p:spPr>
          <a:xfrm rot="-30000">
            <a:off x="9105900" y="2419350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四流一致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5D5C59A-9289-4AF1-A067-F317F0E537D0}"/>
              </a:ext>
            </a:extLst>
          </p:cNvPr>
          <p:cNvSpPr>
            <a:spLocks noGrp="1"/>
          </p:cNvSpPr>
          <p:nvPr/>
        </p:nvSpPr>
        <p:spPr>
          <a:xfrm rot="-30000">
            <a:off x="9105900" y="2705100"/>
            <a:ext cx="2057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合同、订单、货物流与资金流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E2C41E5-5D7F-4019-B083-D360774AD963}"/>
              </a:ext>
            </a:extLst>
          </p:cNvPr>
          <p:cNvSpPr>
            <a:spLocks noGrp="1"/>
          </p:cNvSpPr>
          <p:nvPr/>
        </p:nvSpPr>
        <p:spPr>
          <a:xfrm rot="30000">
            <a:off x="9124950" y="3105150"/>
            <a:ext cx="2400300" cy="68580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38869F6-29A6-4321-A8A4-5C83BBF281F7}"/>
              </a:ext>
            </a:extLst>
          </p:cNvPr>
          <p:cNvSpPr>
            <a:spLocks noGrp="1"/>
          </p:cNvSpPr>
          <p:nvPr/>
        </p:nvSpPr>
        <p:spPr>
          <a:xfrm rot="30000">
            <a:off x="9296400" y="3200400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统一口径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560A2A6-FC15-4DB0-8926-D1EA3F5133B5}"/>
              </a:ext>
            </a:extLst>
          </p:cNvPr>
          <p:cNvSpPr>
            <a:spLocks noGrp="1"/>
          </p:cNvSpPr>
          <p:nvPr/>
        </p:nvSpPr>
        <p:spPr>
          <a:xfrm rot="30000">
            <a:off x="9296400" y="3486150"/>
            <a:ext cx="2057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主体、期间、金额与账税口径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00945F98-894C-4879-B65C-AD2831D51D23}"/>
              </a:ext>
            </a:extLst>
          </p:cNvPr>
          <p:cNvSpPr>
            <a:spLocks noGrp="1"/>
          </p:cNvSpPr>
          <p:nvPr/>
        </p:nvSpPr>
        <p:spPr>
          <a:xfrm rot="-24000">
            <a:off x="8934450" y="3886200"/>
            <a:ext cx="2400300" cy="68580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7C42995-46C0-4709-B75E-F03FC9F4B637}"/>
              </a:ext>
            </a:extLst>
          </p:cNvPr>
          <p:cNvSpPr>
            <a:spLocks noGrp="1"/>
          </p:cNvSpPr>
          <p:nvPr/>
        </p:nvSpPr>
        <p:spPr>
          <a:xfrm rot="-24000">
            <a:off x="9105900" y="3981450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差异定位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798C2AE-307D-4E08-8394-362B8DEC22A8}"/>
              </a:ext>
            </a:extLst>
          </p:cNvPr>
          <p:cNvSpPr>
            <a:spLocks noGrp="1"/>
          </p:cNvSpPr>
          <p:nvPr/>
        </p:nvSpPr>
        <p:spPr>
          <a:xfrm rot="-24000">
            <a:off x="9105900" y="4267200"/>
            <a:ext cx="2057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找到跨系统差异的原因与责任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8F154BE-4487-45E1-85A9-E0CC42AB0D25}"/>
              </a:ext>
            </a:extLst>
          </p:cNvPr>
          <p:cNvSpPr>
            <a:spLocks noGrp="1"/>
          </p:cNvSpPr>
          <p:nvPr/>
        </p:nvSpPr>
        <p:spPr>
          <a:xfrm rot="24000">
            <a:off x="9124950" y="4667250"/>
            <a:ext cx="2400300" cy="68580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0C4EFA4-1A88-4803-953B-F7B72B1B5560}"/>
              </a:ext>
            </a:extLst>
          </p:cNvPr>
          <p:cNvSpPr>
            <a:spLocks noGrp="1"/>
          </p:cNvSpPr>
          <p:nvPr/>
        </p:nvSpPr>
        <p:spPr>
          <a:xfrm rot="24000">
            <a:off x="9296400" y="4762500"/>
            <a:ext cx="205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证据留痕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60D18B33-0D2D-485B-8112-CB5C5F4FB4BF}"/>
              </a:ext>
            </a:extLst>
          </p:cNvPr>
          <p:cNvSpPr>
            <a:spLocks noGrp="1"/>
          </p:cNvSpPr>
          <p:nvPr/>
        </p:nvSpPr>
        <p:spPr>
          <a:xfrm rot="24000">
            <a:off x="9296400" y="5048250"/>
            <a:ext cx="2057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原始依据、处理过程持续可追溯</a:t>
            </a:r>
          </a:p>
        </p:txBody>
      </p:sp>
      <p:sp>
        <p:nvSpPr>
          <p:cNvPr id="47" name="右箭头 46">
            <a:extLst>
              <a:ext uri="{FF2B5EF4-FFF2-40B4-BE49-F238E27FC236}">
                <a16:creationId xmlns:a16="http://schemas.microsoft.com/office/drawing/2014/main" id="{3964A17A-F338-4A6F-A8D1-6060FA119E56}"/>
              </a:ext>
            </a:extLst>
          </p:cNvPr>
          <p:cNvSpPr>
            <a:spLocks noGrp="1"/>
          </p:cNvSpPr>
          <p:nvPr/>
        </p:nvSpPr>
        <p:spPr>
          <a:xfrm>
            <a:off x="8420100" y="3333750"/>
            <a:ext cx="571500" cy="285750"/>
          </a:xfrm>
          <a:prstGeom prst="rightArrow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pic>
        <p:nvPicPr>
          <p:cNvPr id="98" name="图片 97"/>
          <p:cNvPicPr>
            <a:picLocks noChangeAspect="1"/>
          </p:cNvPicPr>
          <p:nvPr/>
        </p:nvPicPr>
        <p:blipFill>
          <a:blip r:embed="rId8"/>
          <a:stretch/>
        </p:blipFill>
        <p:spPr>
          <a:xfrm rot="-480000">
            <a:off x="11125200" y="3907788"/>
            <a:ext cx="876300" cy="975999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9"/>
          <a:stretch/>
        </p:blipFill>
        <p:spPr>
          <a:xfrm rot="420000">
            <a:off x="11296650" y="5219700"/>
            <a:ext cx="590550" cy="590550"/>
          </a:xfrm>
          <a:prstGeom prst="rect">
            <a:avLst/>
          </a:prstGeom>
        </p:spPr>
      </p:pic>
      <p:sp>
        <p:nvSpPr>
          <p:cNvPr id="50" name="saas-last-mile-conclusion">
            <a:extLst>
              <a:ext uri="{FF2B5EF4-FFF2-40B4-BE49-F238E27FC236}">
                <a16:creationId xmlns:a16="http://schemas.microsoft.com/office/drawing/2014/main" id="{F1A31CBC-10D9-41FB-9976-1C581A6311CD}"/>
              </a:ext>
            </a:extLst>
          </p:cNvPr>
          <p:cNvSpPr>
            <a:spLocks noGrp="1"/>
          </p:cNvSpPr>
          <p:nvPr/>
        </p:nvSpPr>
        <p:spPr>
          <a:xfrm>
            <a:off x="1066800" y="5829300"/>
            <a:ext cx="100584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工作台不替代 SaaS，而是把分散系统重新组织成一条可核对、可解释、可追溯的任务链。</a:t>
            </a:r>
          </a:p>
        </p:txBody>
      </p:sp>
    </p:spTree>
    <p:extLst>
      <p:ext uri="{BB962C8B-B14F-4D97-AF65-F5344CB8AC3E}">
        <p14:creationId xmlns:p14="http://schemas.microsoft.com/office/powerpoint/2010/main" val="1640840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直线连接符 43">
            <a:extLst>
              <a:ext uri="{FF2B5EF4-FFF2-40B4-BE49-F238E27FC236}">
                <a16:creationId xmlns:a16="http://schemas.microsoft.com/office/drawing/2014/main" id="{7BFF55CC-E65F-4F89-9C4A-4AFFB018C215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7C947D10-AD3F-45C5-B904-2B91785C473D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4C875BBE-4E5A-4823-BD01-A6F59A25100C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C222EBDF-2CC3-4392-AE04-379F729F56C4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627FB94D-0C5E-4AE2-90EE-D102C278CE73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019B51B4-02F3-4756-B4FF-65766A381449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E4A6A3B-3284-4D92-994B-D94AA4F0BFFE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A2F9CF8-8F75-4FF2-9F28-C83A703D3C41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能力全景</a:t>
            </a:r>
          </a:p>
        </p:txBody>
      </p:sp>
      <p:sp>
        <p:nvSpPr>
          <p:cNvPr id="9" name="slide-5-title">
            <a:extLst>
              <a:ext uri="{FF2B5EF4-FFF2-40B4-BE49-F238E27FC236}">
                <a16:creationId xmlns:a16="http://schemas.microsoft.com/office/drawing/2014/main" id="{250B2ECC-D3B5-4791-9E24-818020E11422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一张图看懂财务工作台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DDA0EFD-8ED1-40C1-85EA-B18ED240FED6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把分散能力组织成一条可核对、可执行、可追溯的任务链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94A9BE73-B849-4267-A738-9A433FD866AD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3"/>
          <a:stretch/>
        </p:blipFill>
        <p:spPr>
          <a:xfrm rot="420000">
            <a:off x="10386133" y="1428750"/>
            <a:ext cx="1373358" cy="1352550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4"/>
          <a:stretch/>
        </p:blipFill>
        <p:spPr>
          <a:xfrm rot="-180000">
            <a:off x="4953000" y="1581659"/>
            <a:ext cx="1790700" cy="130390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838950" y="1717098"/>
            <a:ext cx="1714500" cy="623455"/>
          </a:xfrm>
          <a:prstGeom prst="rect">
            <a:avLst/>
          </a:prstGeom>
        </p:spPr>
      </p:pic>
      <p:sp>
        <p:nvSpPr>
          <p:cNvPr id="15" name="右箭头 14">
            <a:extLst>
              <a:ext uri="{FF2B5EF4-FFF2-40B4-BE49-F238E27FC236}">
                <a16:creationId xmlns:a16="http://schemas.microsoft.com/office/drawing/2014/main" id="{9ECD3F8D-DE86-4507-B904-65D5C5F3038D}"/>
              </a:ext>
            </a:extLst>
          </p:cNvPr>
          <p:cNvSpPr>
            <a:spLocks noGrp="1"/>
          </p:cNvSpPr>
          <p:nvPr/>
        </p:nvSpPr>
        <p:spPr>
          <a:xfrm>
            <a:off x="2228850" y="2971800"/>
            <a:ext cx="552450" cy="285750"/>
          </a:xfrm>
          <a:prstGeom prst="rightArrow">
            <a:avLst/>
          </a:prstGeom>
          <a:solidFill>
            <a:srgbClr val="141414"/>
          </a:solidFill>
          <a:ln w="0">
            <a:noFill/>
            <a:prstDash val="solid"/>
          </a:ln>
        </p:spPr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CBDEE25-8A7B-4C81-AAB3-C1748EF4E6BB}"/>
              </a:ext>
            </a:extLst>
          </p:cNvPr>
          <p:cNvSpPr>
            <a:spLocks noGrp="1"/>
          </p:cNvSpPr>
          <p:nvPr/>
        </p:nvSpPr>
        <p:spPr>
          <a:xfrm rot="-42000">
            <a:off x="476250" y="2266950"/>
            <a:ext cx="1809750" cy="171450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1">
            <a:scrgbClr r="0" g="0" b="0"/>
          </a:effectRef>
          <a:fontRef idx="major"/>
        </p:style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6DD9EC6-04BB-496D-BAB5-497F60E94C1A}"/>
              </a:ext>
            </a:extLst>
          </p:cNvPr>
          <p:cNvSpPr>
            <a:spLocks noGrp="1"/>
          </p:cNvSpPr>
          <p:nvPr/>
        </p:nvSpPr>
        <p:spPr>
          <a:xfrm>
            <a:off x="628650" y="23812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01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A52889F-5852-436F-A6F9-A0E23CCE083C}"/>
              </a:ext>
            </a:extLst>
          </p:cNvPr>
          <p:cNvSpPr>
            <a:spLocks noGrp="1"/>
          </p:cNvSpPr>
          <p:nvPr/>
        </p:nvSpPr>
        <p:spPr>
          <a:xfrm>
            <a:off x="628650" y="2724150"/>
            <a:ext cx="1504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数据采集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DB516BC-E0A8-44D3-B4B1-8CDCA3389EE6}"/>
              </a:ext>
            </a:extLst>
          </p:cNvPr>
          <p:cNvSpPr>
            <a:spLocks noGrp="1"/>
          </p:cNvSpPr>
          <p:nvPr/>
        </p:nvSpPr>
        <p:spPr>
          <a:xfrm>
            <a:off x="628650" y="3143250"/>
            <a:ext cx="1504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平台 · 内部 · 资金</a:t>
            </a:r>
          </a:p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关务 · 财税</a:t>
            </a:r>
          </a:p>
        </p:txBody>
      </p:sp>
      <p:sp>
        <p:nvSpPr>
          <p:cNvPr id="20" name="右箭头 19">
            <a:extLst>
              <a:ext uri="{FF2B5EF4-FFF2-40B4-BE49-F238E27FC236}">
                <a16:creationId xmlns:a16="http://schemas.microsoft.com/office/drawing/2014/main" id="{FC6D716D-D1BB-4813-818E-27F3DD44990F}"/>
              </a:ext>
            </a:extLst>
          </p:cNvPr>
          <p:cNvSpPr>
            <a:spLocks noGrp="1"/>
          </p:cNvSpPr>
          <p:nvPr/>
        </p:nvSpPr>
        <p:spPr>
          <a:xfrm>
            <a:off x="4533900" y="2971800"/>
            <a:ext cx="552450" cy="285750"/>
          </a:xfrm>
          <a:prstGeom prst="rightArrow">
            <a:avLst/>
          </a:prstGeom>
          <a:solidFill>
            <a:srgbClr val="141414"/>
          </a:solidFill>
          <a:ln w="0">
            <a:noFill/>
            <a:prstDash val="solid"/>
          </a:ln>
        </p:spPr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C185D56-06B1-449E-9591-4D03B291D1BF}"/>
              </a:ext>
            </a:extLst>
          </p:cNvPr>
          <p:cNvSpPr>
            <a:spLocks noGrp="1"/>
          </p:cNvSpPr>
          <p:nvPr/>
        </p:nvSpPr>
        <p:spPr>
          <a:xfrm rot="42000">
            <a:off x="2781300" y="2266950"/>
            <a:ext cx="1809750" cy="171450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1">
            <a:scrgbClr r="0" g="0" b="0"/>
          </a:effectRef>
          <a:fontRef idx="major"/>
        </p:style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DE647D0-EFFF-4ACE-90B2-DE7253706EA1}"/>
              </a:ext>
            </a:extLst>
          </p:cNvPr>
          <p:cNvSpPr>
            <a:spLocks noGrp="1"/>
          </p:cNvSpPr>
          <p:nvPr/>
        </p:nvSpPr>
        <p:spPr>
          <a:xfrm>
            <a:off x="2933700" y="23812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02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D8261A6-539D-4468-BF32-7D5FB6D494A0}"/>
              </a:ext>
            </a:extLst>
          </p:cNvPr>
          <p:cNvSpPr>
            <a:spLocks noGrp="1"/>
          </p:cNvSpPr>
          <p:nvPr/>
        </p:nvSpPr>
        <p:spPr>
          <a:xfrm>
            <a:off x="2933700" y="2724150"/>
            <a:ext cx="1504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插件 / MCP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B7E851C-D50D-4856-9FA0-BD1EB4416057}"/>
              </a:ext>
            </a:extLst>
          </p:cNvPr>
          <p:cNvSpPr>
            <a:spLocks noGrp="1"/>
          </p:cNvSpPr>
          <p:nvPr/>
        </p:nvSpPr>
        <p:spPr>
          <a:xfrm>
            <a:off x="2933700" y="3143250"/>
            <a:ext cx="1504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API · 工具 · 协作</a:t>
            </a:r>
          </a:p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受控调用</a:t>
            </a:r>
          </a:p>
        </p:txBody>
      </p:sp>
      <p:sp>
        <p:nvSpPr>
          <p:cNvPr id="25" name="右箭头 24">
            <a:extLst>
              <a:ext uri="{FF2B5EF4-FFF2-40B4-BE49-F238E27FC236}">
                <a16:creationId xmlns:a16="http://schemas.microsoft.com/office/drawing/2014/main" id="{AAAF0F4C-0798-4255-8607-89DE62880A13}"/>
              </a:ext>
            </a:extLst>
          </p:cNvPr>
          <p:cNvSpPr>
            <a:spLocks noGrp="1"/>
          </p:cNvSpPr>
          <p:nvPr/>
        </p:nvSpPr>
        <p:spPr>
          <a:xfrm>
            <a:off x="6838950" y="2971800"/>
            <a:ext cx="552450" cy="285750"/>
          </a:xfrm>
          <a:prstGeom prst="rightArrow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9631E1FA-A8D9-424E-996D-7A7A5E455AB1}"/>
              </a:ext>
            </a:extLst>
          </p:cNvPr>
          <p:cNvSpPr>
            <a:spLocks noGrp="1"/>
          </p:cNvSpPr>
          <p:nvPr/>
        </p:nvSpPr>
        <p:spPr>
          <a:xfrm rot="-42000">
            <a:off x="5086350" y="2266950"/>
            <a:ext cx="1809750" cy="171450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1">
            <a:scrgbClr r="0" g="0" b="0"/>
          </a:effectRef>
          <a:fontRef idx="major"/>
        </p:style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92338B0-8553-4E29-A269-D0EA7D33134A}"/>
              </a:ext>
            </a:extLst>
          </p:cNvPr>
          <p:cNvSpPr>
            <a:spLocks noGrp="1"/>
          </p:cNvSpPr>
          <p:nvPr/>
        </p:nvSpPr>
        <p:spPr>
          <a:xfrm>
            <a:off x="5238750" y="23812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03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A907136-1F7D-438B-9D56-0AB295D8CD7A}"/>
              </a:ext>
            </a:extLst>
          </p:cNvPr>
          <p:cNvSpPr>
            <a:spLocks noGrp="1"/>
          </p:cNvSpPr>
          <p:nvPr/>
        </p:nvSpPr>
        <p:spPr>
          <a:xfrm>
            <a:off x="5238750" y="2724150"/>
            <a:ext cx="1504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AI 应用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3BBFB96-2CD4-428F-86CE-CB7DC1149D09}"/>
              </a:ext>
            </a:extLst>
          </p:cNvPr>
          <p:cNvSpPr>
            <a:spLocks noGrp="1"/>
          </p:cNvSpPr>
          <p:nvPr/>
        </p:nvSpPr>
        <p:spPr>
          <a:xfrm>
            <a:off x="5238750" y="3143250"/>
            <a:ext cx="1504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分析 · 工作流</a:t>
            </a:r>
          </a:p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知识库</a:t>
            </a:r>
          </a:p>
        </p:txBody>
      </p:sp>
      <p:sp>
        <p:nvSpPr>
          <p:cNvPr id="30" name="右箭头 29">
            <a:extLst>
              <a:ext uri="{FF2B5EF4-FFF2-40B4-BE49-F238E27FC236}">
                <a16:creationId xmlns:a16="http://schemas.microsoft.com/office/drawing/2014/main" id="{1CE2BAE5-CF3B-411D-8130-D4825C872A6C}"/>
              </a:ext>
            </a:extLst>
          </p:cNvPr>
          <p:cNvSpPr>
            <a:spLocks noGrp="1"/>
          </p:cNvSpPr>
          <p:nvPr/>
        </p:nvSpPr>
        <p:spPr>
          <a:xfrm>
            <a:off x="9144000" y="2971800"/>
            <a:ext cx="552450" cy="285750"/>
          </a:xfrm>
          <a:prstGeom prst="rightArrow">
            <a:avLst/>
          </a:prstGeom>
          <a:solidFill>
            <a:srgbClr val="141414"/>
          </a:solidFill>
          <a:ln w="0">
            <a:noFill/>
            <a:prstDash val="solid"/>
          </a:ln>
        </p:spPr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00BBDB4-228C-4C30-8422-471508134D95}"/>
              </a:ext>
            </a:extLst>
          </p:cNvPr>
          <p:cNvSpPr>
            <a:spLocks noGrp="1"/>
          </p:cNvSpPr>
          <p:nvPr/>
        </p:nvSpPr>
        <p:spPr>
          <a:xfrm rot="42000">
            <a:off x="7391400" y="2266950"/>
            <a:ext cx="1809750" cy="171450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1">
            <a:scrgbClr r="0" g="0" b="0"/>
          </a:effectRef>
          <a:fontRef idx="major"/>
        </p:style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16977FC-29E2-4E23-B57D-A7A22C15E86A}"/>
              </a:ext>
            </a:extLst>
          </p:cNvPr>
          <p:cNvSpPr>
            <a:spLocks noGrp="1"/>
          </p:cNvSpPr>
          <p:nvPr/>
        </p:nvSpPr>
        <p:spPr>
          <a:xfrm>
            <a:off x="7543800" y="23812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04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C781FC5-21AB-4E86-A717-884178965FBA}"/>
              </a:ext>
            </a:extLst>
          </p:cNvPr>
          <p:cNvSpPr>
            <a:spLocks noGrp="1"/>
          </p:cNvSpPr>
          <p:nvPr/>
        </p:nvSpPr>
        <p:spPr>
          <a:xfrm>
            <a:off x="7543800" y="2724150"/>
            <a:ext cx="1504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财务业务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121AC33-B404-4512-8D54-CFC326805167}"/>
              </a:ext>
            </a:extLst>
          </p:cNvPr>
          <p:cNvSpPr>
            <a:spLocks noGrp="1"/>
          </p:cNvSpPr>
          <p:nvPr/>
        </p:nvSpPr>
        <p:spPr>
          <a:xfrm>
            <a:off x="7543800" y="3143250"/>
            <a:ext cx="1504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应收 · 应付</a:t>
            </a:r>
          </a:p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费用 · 资金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C862D9A-B894-44E8-A03F-D81EB25DA6D5}"/>
              </a:ext>
            </a:extLst>
          </p:cNvPr>
          <p:cNvSpPr>
            <a:spLocks noGrp="1"/>
          </p:cNvSpPr>
          <p:nvPr/>
        </p:nvSpPr>
        <p:spPr>
          <a:xfrm rot="-42000">
            <a:off x="9696450" y="2266950"/>
            <a:ext cx="1809750" cy="1714500"/>
          </a:xfrm>
          <a:prstGeom prst="rect">
            <a:avLst/>
          </a:prstGeom>
          <a:solidFill>
            <a:srgbClr val="FAF5E9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1">
            <a:scrgbClr r="0" g="0" b="0"/>
          </a:effectRef>
          <a:fontRef idx="major"/>
        </p:style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B9948CCD-C97D-40AE-A0C5-034462FE2EF3}"/>
              </a:ext>
            </a:extLst>
          </p:cNvPr>
          <p:cNvSpPr>
            <a:spLocks noGrp="1"/>
          </p:cNvSpPr>
          <p:nvPr/>
        </p:nvSpPr>
        <p:spPr>
          <a:xfrm>
            <a:off x="9848850" y="238125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05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8397543-03A4-4F0F-8B1E-B18C1E66F99E}"/>
              </a:ext>
            </a:extLst>
          </p:cNvPr>
          <p:cNvSpPr>
            <a:spLocks noGrp="1"/>
          </p:cNvSpPr>
          <p:nvPr/>
        </p:nvSpPr>
        <p:spPr>
          <a:xfrm>
            <a:off x="9848850" y="2724150"/>
            <a:ext cx="1504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报表证据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8149F38-0DE5-4C22-8154-B1E5DA21821B}"/>
              </a:ext>
            </a:extLst>
          </p:cNvPr>
          <p:cNvSpPr>
            <a:spLocks noGrp="1"/>
          </p:cNvSpPr>
          <p:nvPr/>
        </p:nvSpPr>
        <p:spPr>
          <a:xfrm>
            <a:off x="9848850" y="3143250"/>
            <a:ext cx="1504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明细 · 汇总 · 下钻</a:t>
            </a:r>
          </a:p>
          <a:p>
            <a:pPr algn="l"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凭证与留痕</a:t>
            </a: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6"/>
          <a:stretch/>
        </p:blipFill>
        <p:spPr>
          <a:xfrm rot="-300000">
            <a:off x="10002247" y="3781425"/>
            <a:ext cx="683806" cy="933450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7"/>
          <a:stretch/>
        </p:blipFill>
        <p:spPr>
          <a:xfrm rot="120000">
            <a:off x="10477500" y="3878943"/>
            <a:ext cx="685800" cy="928914"/>
          </a:xfrm>
          <a:prstGeom prst="rect">
            <a:avLst/>
          </a:prstGeom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8"/>
          <a:stretch/>
        </p:blipFill>
        <p:spPr>
          <a:xfrm rot="360000">
            <a:off x="10959058" y="3781425"/>
            <a:ext cx="675183" cy="933450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9"/>
          <a:stretch/>
        </p:blipFill>
        <p:spPr>
          <a:xfrm rot="480000">
            <a:off x="11163300" y="4572000"/>
            <a:ext cx="609600" cy="609600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488A7EFF-7908-455A-81C7-8A5E64C67DEE}"/>
              </a:ext>
            </a:extLst>
          </p:cNvPr>
          <p:cNvSpPr>
            <a:spLocks noGrp="1"/>
          </p:cNvSpPr>
          <p:nvPr/>
        </p:nvSpPr>
        <p:spPr>
          <a:xfrm>
            <a:off x="857250" y="4610100"/>
            <a:ext cx="1047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141414"/>
                </a:solidFill>
              </a:defRPr>
            </a:pPr>
            <a:r>
              <a:rPr sz="1800" b="1">
                <a:solidFill>
                  <a:srgbClr val="141414"/>
                </a:solidFill>
              </a:rPr>
              <a:t>工作台的核心不是多一个入口，而是把数据、工具、判断与行动放回同一个上下文。</a:t>
            </a:r>
          </a:p>
        </p:txBody>
      </p:sp>
    </p:spTree>
    <p:extLst>
      <p:ext uri="{BB962C8B-B14F-4D97-AF65-F5344CB8AC3E}">
        <p14:creationId xmlns:p14="http://schemas.microsoft.com/office/powerpoint/2010/main" val="5877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cene-12-paper-bas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ene-12-header-cover">
            <a:extLst>
              <a:ext uri="{FF2B5EF4-FFF2-40B4-BE49-F238E27FC236}">
                <a16:creationId xmlns:a16="http://schemas.microsoft.com/office/drawing/2014/main" id="{5044C0E6-9400-4848-9886-6CCD3188751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381000"/>
          </a:xfrm>
          <a:prstGeom prst="rect">
            <a:avLst/>
          </a:prstGeom>
          <a:solidFill>
            <a:srgbClr val="F2E9D7"/>
          </a:solidFill>
          <a:ln w="0">
            <a:noFill/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7CB8BA0A-7B1B-4649-A4F4-319EBC41DC0B}"/>
              </a:ext>
            </a:extLst>
          </p:cNvPr>
          <p:cNvSpPr>
            <a:spLocks noGrp="1"/>
          </p:cNvSpPr>
          <p:nvPr/>
        </p:nvSpPr>
        <p:spPr>
          <a:xfrm>
            <a:off x="-285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42CFF978-EF99-498E-82CC-5BD9F6E88127}"/>
              </a:ext>
            </a:extLst>
          </p:cNvPr>
          <p:cNvSpPr>
            <a:spLocks noGrp="1"/>
          </p:cNvSpPr>
          <p:nvPr/>
        </p:nvSpPr>
        <p:spPr>
          <a:xfrm>
            <a:off x="4953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AD271FB0-52EC-43E2-B855-0E95AC307E5C}"/>
              </a:ext>
            </a:extLst>
          </p:cNvPr>
          <p:cNvSpPr>
            <a:spLocks noGrp="1"/>
          </p:cNvSpPr>
          <p:nvPr/>
        </p:nvSpPr>
        <p:spPr>
          <a:xfrm>
            <a:off x="12763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EBB5D117-0BE9-4756-AA3B-D37CB55DB95B}"/>
              </a:ext>
            </a:extLst>
          </p:cNvPr>
          <p:cNvSpPr>
            <a:spLocks noGrp="1"/>
          </p:cNvSpPr>
          <p:nvPr/>
        </p:nvSpPr>
        <p:spPr>
          <a:xfrm>
            <a:off x="20574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直线连接符 6">
            <a:extLst>
              <a:ext uri="{FF2B5EF4-FFF2-40B4-BE49-F238E27FC236}">
                <a16:creationId xmlns:a16="http://schemas.microsoft.com/office/drawing/2014/main" id="{31BAFACD-80C9-4C27-B489-3E82F70C0393}"/>
              </a:ext>
            </a:extLst>
          </p:cNvPr>
          <p:cNvSpPr>
            <a:spLocks noGrp="1"/>
          </p:cNvSpPr>
          <p:nvPr/>
        </p:nvSpPr>
        <p:spPr>
          <a:xfrm>
            <a:off x="28384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8" name="直线连接符 7">
            <a:extLst>
              <a:ext uri="{FF2B5EF4-FFF2-40B4-BE49-F238E27FC236}">
                <a16:creationId xmlns:a16="http://schemas.microsoft.com/office/drawing/2014/main" id="{DD9492AA-6496-4A80-9A40-9EFCF090C902}"/>
              </a:ext>
            </a:extLst>
          </p:cNvPr>
          <p:cNvSpPr>
            <a:spLocks noGrp="1"/>
          </p:cNvSpPr>
          <p:nvPr/>
        </p:nvSpPr>
        <p:spPr>
          <a:xfrm>
            <a:off x="36195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9" name="直线连接符 8">
            <a:extLst>
              <a:ext uri="{FF2B5EF4-FFF2-40B4-BE49-F238E27FC236}">
                <a16:creationId xmlns:a16="http://schemas.microsoft.com/office/drawing/2014/main" id="{3A1C4DDD-AAEF-4518-A2F5-BF4FC3017567}"/>
              </a:ext>
            </a:extLst>
          </p:cNvPr>
          <p:cNvSpPr>
            <a:spLocks noGrp="1"/>
          </p:cNvSpPr>
          <p:nvPr/>
        </p:nvSpPr>
        <p:spPr>
          <a:xfrm>
            <a:off x="44005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0" name="直线连接符 9">
            <a:extLst>
              <a:ext uri="{FF2B5EF4-FFF2-40B4-BE49-F238E27FC236}">
                <a16:creationId xmlns:a16="http://schemas.microsoft.com/office/drawing/2014/main" id="{0DBD6922-DFDA-4179-8787-7931569C8986}"/>
              </a:ext>
            </a:extLst>
          </p:cNvPr>
          <p:cNvSpPr>
            <a:spLocks noGrp="1"/>
          </p:cNvSpPr>
          <p:nvPr/>
        </p:nvSpPr>
        <p:spPr>
          <a:xfrm>
            <a:off x="51816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9813CC0D-3B3D-4154-9787-BE9D4EFF0644}"/>
              </a:ext>
            </a:extLst>
          </p:cNvPr>
          <p:cNvSpPr>
            <a:spLocks noGrp="1"/>
          </p:cNvSpPr>
          <p:nvPr/>
        </p:nvSpPr>
        <p:spPr>
          <a:xfrm>
            <a:off x="59626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2" name="直线连接符 11">
            <a:extLst>
              <a:ext uri="{FF2B5EF4-FFF2-40B4-BE49-F238E27FC236}">
                <a16:creationId xmlns:a16="http://schemas.microsoft.com/office/drawing/2014/main" id="{6D36FA45-9501-4B74-B33D-D6AF779A56F4}"/>
              </a:ext>
            </a:extLst>
          </p:cNvPr>
          <p:cNvSpPr>
            <a:spLocks noGrp="1"/>
          </p:cNvSpPr>
          <p:nvPr/>
        </p:nvSpPr>
        <p:spPr>
          <a:xfrm>
            <a:off x="67437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3" name="直线连接符 12">
            <a:extLst>
              <a:ext uri="{FF2B5EF4-FFF2-40B4-BE49-F238E27FC236}">
                <a16:creationId xmlns:a16="http://schemas.microsoft.com/office/drawing/2014/main" id="{F32F2ED6-1CAB-49D7-AF10-B9F808DE1D73}"/>
              </a:ext>
            </a:extLst>
          </p:cNvPr>
          <p:cNvSpPr>
            <a:spLocks noGrp="1"/>
          </p:cNvSpPr>
          <p:nvPr/>
        </p:nvSpPr>
        <p:spPr>
          <a:xfrm>
            <a:off x="7524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4" name="直线连接符 13">
            <a:extLst>
              <a:ext uri="{FF2B5EF4-FFF2-40B4-BE49-F238E27FC236}">
                <a16:creationId xmlns:a16="http://schemas.microsoft.com/office/drawing/2014/main" id="{AD92FCEB-DA65-4CF2-A849-43F5F46C04CA}"/>
              </a:ext>
            </a:extLst>
          </p:cNvPr>
          <p:cNvSpPr>
            <a:spLocks noGrp="1"/>
          </p:cNvSpPr>
          <p:nvPr/>
        </p:nvSpPr>
        <p:spPr>
          <a:xfrm>
            <a:off x="83058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5" name="直线连接符 14">
            <a:extLst>
              <a:ext uri="{FF2B5EF4-FFF2-40B4-BE49-F238E27FC236}">
                <a16:creationId xmlns:a16="http://schemas.microsoft.com/office/drawing/2014/main" id="{8631D314-B860-4473-8679-FB56FAE7DC5F}"/>
              </a:ext>
            </a:extLst>
          </p:cNvPr>
          <p:cNvSpPr>
            <a:spLocks noGrp="1"/>
          </p:cNvSpPr>
          <p:nvPr/>
        </p:nvSpPr>
        <p:spPr>
          <a:xfrm>
            <a:off x="90868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6" name="直线连接符 15">
            <a:extLst>
              <a:ext uri="{FF2B5EF4-FFF2-40B4-BE49-F238E27FC236}">
                <a16:creationId xmlns:a16="http://schemas.microsoft.com/office/drawing/2014/main" id="{82A9D1AF-D82B-46BB-9AE2-B35D0D1F7D28}"/>
              </a:ext>
            </a:extLst>
          </p:cNvPr>
          <p:cNvSpPr>
            <a:spLocks noGrp="1"/>
          </p:cNvSpPr>
          <p:nvPr/>
        </p:nvSpPr>
        <p:spPr>
          <a:xfrm>
            <a:off x="98679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7" name="直线连接符 16">
            <a:extLst>
              <a:ext uri="{FF2B5EF4-FFF2-40B4-BE49-F238E27FC236}">
                <a16:creationId xmlns:a16="http://schemas.microsoft.com/office/drawing/2014/main" id="{75D93A12-AE28-41F3-8790-991F855AE828}"/>
              </a:ext>
            </a:extLst>
          </p:cNvPr>
          <p:cNvSpPr>
            <a:spLocks noGrp="1"/>
          </p:cNvSpPr>
          <p:nvPr/>
        </p:nvSpPr>
        <p:spPr>
          <a:xfrm>
            <a:off x="106489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8" name="直线连接符 17">
            <a:extLst>
              <a:ext uri="{FF2B5EF4-FFF2-40B4-BE49-F238E27FC236}">
                <a16:creationId xmlns:a16="http://schemas.microsoft.com/office/drawing/2014/main" id="{E7FC7120-3E87-473F-8113-AC5D660B163A}"/>
              </a:ext>
            </a:extLst>
          </p:cNvPr>
          <p:cNvSpPr>
            <a:spLocks noGrp="1"/>
          </p:cNvSpPr>
          <p:nvPr/>
        </p:nvSpPr>
        <p:spPr>
          <a:xfrm>
            <a:off x="114300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9" name="直线连接符 18">
            <a:extLst>
              <a:ext uri="{FF2B5EF4-FFF2-40B4-BE49-F238E27FC236}">
                <a16:creationId xmlns:a16="http://schemas.microsoft.com/office/drawing/2014/main" id="{422D6651-A8AE-4BCD-94FF-DEC2CDA09A67}"/>
              </a:ext>
            </a:extLst>
          </p:cNvPr>
          <p:cNvSpPr>
            <a:spLocks noGrp="1"/>
          </p:cNvSpPr>
          <p:nvPr/>
        </p:nvSpPr>
        <p:spPr>
          <a:xfrm>
            <a:off x="122110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0" name="直线连接符 19">
            <a:extLst>
              <a:ext uri="{FF2B5EF4-FFF2-40B4-BE49-F238E27FC236}">
                <a16:creationId xmlns:a16="http://schemas.microsoft.com/office/drawing/2014/main" id="{BA0C6BAD-327E-4EE5-9D82-6DD0872241C7}"/>
              </a:ext>
            </a:extLst>
          </p:cNvPr>
          <p:cNvSpPr>
            <a:spLocks noGrp="1"/>
          </p:cNvSpPr>
          <p:nvPr/>
        </p:nvSpPr>
        <p:spPr>
          <a:xfrm>
            <a:off x="129921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pic>
        <p:nvPicPr>
          <p:cNvPr id="52" name="scene-12-01-paper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19100" y="482600"/>
            <a:ext cx="3581400" cy="546100"/>
          </a:xfrm>
          <a:prstGeom prst="rect">
            <a:avLst/>
          </a:prstGeom>
        </p:spPr>
      </p:pic>
      <p:pic>
        <p:nvPicPr>
          <p:cNvPr id="53" name="scene-12-02-title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93700" y="1047750"/>
            <a:ext cx="2959100" cy="1377950"/>
          </a:xfrm>
          <a:prstGeom prst="rect">
            <a:avLst/>
          </a:prstGeom>
        </p:spPr>
      </p:pic>
      <p:pic>
        <p:nvPicPr>
          <p:cNvPr id="54" name="scene-12-03-screen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49250" y="2730500"/>
            <a:ext cx="5911850" cy="3556000"/>
          </a:xfrm>
          <a:prstGeom prst="rect">
            <a:avLst/>
          </a:prstGeom>
        </p:spPr>
      </p:pic>
      <p:pic>
        <p:nvPicPr>
          <p:cNvPr id="55" name="scene-12-04-asset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6350000" y="920750"/>
            <a:ext cx="1911350" cy="1974850"/>
          </a:xfrm>
          <a:prstGeom prst="rect">
            <a:avLst/>
          </a:prstGeom>
        </p:spPr>
      </p:pic>
      <p:pic>
        <p:nvPicPr>
          <p:cNvPr id="56" name="scene-12-05-asset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8699500" y="1333500"/>
            <a:ext cx="2089150" cy="1498600"/>
          </a:xfrm>
          <a:prstGeom prst="rect">
            <a:avLst/>
          </a:prstGeom>
        </p:spPr>
      </p:pic>
      <p:pic>
        <p:nvPicPr>
          <p:cNvPr id="57" name="scene-12-06-asset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7620000" y="3111500"/>
            <a:ext cx="1390650" cy="1530350"/>
          </a:xfrm>
          <a:prstGeom prst="rect">
            <a:avLst/>
          </a:prstGeom>
        </p:spPr>
      </p:pic>
      <p:pic>
        <p:nvPicPr>
          <p:cNvPr id="58" name="scene-12-07-card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6159500" y="3810000"/>
            <a:ext cx="2603500" cy="1155700"/>
          </a:xfrm>
          <a:prstGeom prst="rect">
            <a:avLst/>
          </a:prstGeom>
        </p:spPr>
      </p:pic>
      <p:pic>
        <p:nvPicPr>
          <p:cNvPr id="59" name="scene-12-08-card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8921750" y="3810000"/>
            <a:ext cx="2603500" cy="1149350"/>
          </a:xfrm>
          <a:prstGeom prst="rect">
            <a:avLst/>
          </a:prstGeom>
        </p:spPr>
      </p:pic>
      <p:pic>
        <p:nvPicPr>
          <p:cNvPr id="60" name="scene-12-09-card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6159500" y="5016500"/>
            <a:ext cx="2603500" cy="1155700"/>
          </a:xfrm>
          <a:prstGeom prst="rect">
            <a:avLst/>
          </a:prstGeom>
        </p:spPr>
      </p:pic>
      <p:pic>
        <p:nvPicPr>
          <p:cNvPr id="61" name="scene-12-10-card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8921750" y="5016500"/>
            <a:ext cx="2603500" cy="1155700"/>
          </a:xfrm>
          <a:prstGeom prst="rect">
            <a:avLst/>
          </a:prstGeom>
        </p:spPr>
      </p:pic>
      <p:pic>
        <p:nvPicPr>
          <p:cNvPr id="62" name="scene-12-11-doodle"/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3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cene-13-paper-bas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ene-13-header-cover">
            <a:extLst>
              <a:ext uri="{FF2B5EF4-FFF2-40B4-BE49-F238E27FC236}">
                <a16:creationId xmlns:a16="http://schemas.microsoft.com/office/drawing/2014/main" id="{47192582-B007-40F9-8035-0E345213B42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381000"/>
          </a:xfrm>
          <a:prstGeom prst="rect">
            <a:avLst/>
          </a:prstGeom>
          <a:solidFill>
            <a:srgbClr val="F2E9D7"/>
          </a:solidFill>
          <a:ln w="0">
            <a:noFill/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FD616029-D2F9-494A-A866-7C47E3432F19}"/>
              </a:ext>
            </a:extLst>
          </p:cNvPr>
          <p:cNvSpPr>
            <a:spLocks noGrp="1"/>
          </p:cNvSpPr>
          <p:nvPr/>
        </p:nvSpPr>
        <p:spPr>
          <a:xfrm>
            <a:off x="-285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EE0A7239-3C9E-4903-9BC6-A83AB384DCA3}"/>
              </a:ext>
            </a:extLst>
          </p:cNvPr>
          <p:cNvSpPr>
            <a:spLocks noGrp="1"/>
          </p:cNvSpPr>
          <p:nvPr/>
        </p:nvSpPr>
        <p:spPr>
          <a:xfrm>
            <a:off x="4953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3DB01B95-5C9F-424C-8111-3C7D27644F56}"/>
              </a:ext>
            </a:extLst>
          </p:cNvPr>
          <p:cNvSpPr>
            <a:spLocks noGrp="1"/>
          </p:cNvSpPr>
          <p:nvPr/>
        </p:nvSpPr>
        <p:spPr>
          <a:xfrm>
            <a:off x="12763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38EEE998-9504-4178-A298-AE65B95BDC34}"/>
              </a:ext>
            </a:extLst>
          </p:cNvPr>
          <p:cNvSpPr>
            <a:spLocks noGrp="1"/>
          </p:cNvSpPr>
          <p:nvPr/>
        </p:nvSpPr>
        <p:spPr>
          <a:xfrm>
            <a:off x="20574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直线连接符 6">
            <a:extLst>
              <a:ext uri="{FF2B5EF4-FFF2-40B4-BE49-F238E27FC236}">
                <a16:creationId xmlns:a16="http://schemas.microsoft.com/office/drawing/2014/main" id="{A70BD659-5791-4DAA-8644-6E0C0148125E}"/>
              </a:ext>
            </a:extLst>
          </p:cNvPr>
          <p:cNvSpPr>
            <a:spLocks noGrp="1"/>
          </p:cNvSpPr>
          <p:nvPr/>
        </p:nvSpPr>
        <p:spPr>
          <a:xfrm>
            <a:off x="28384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8" name="直线连接符 7">
            <a:extLst>
              <a:ext uri="{FF2B5EF4-FFF2-40B4-BE49-F238E27FC236}">
                <a16:creationId xmlns:a16="http://schemas.microsoft.com/office/drawing/2014/main" id="{4D7B56D9-84E4-46B2-AE6E-A2ED9C661EA2}"/>
              </a:ext>
            </a:extLst>
          </p:cNvPr>
          <p:cNvSpPr>
            <a:spLocks noGrp="1"/>
          </p:cNvSpPr>
          <p:nvPr/>
        </p:nvSpPr>
        <p:spPr>
          <a:xfrm>
            <a:off x="36195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9" name="直线连接符 8">
            <a:extLst>
              <a:ext uri="{FF2B5EF4-FFF2-40B4-BE49-F238E27FC236}">
                <a16:creationId xmlns:a16="http://schemas.microsoft.com/office/drawing/2014/main" id="{AFBECE77-B0FA-46B2-B83C-D9E28D2C1800}"/>
              </a:ext>
            </a:extLst>
          </p:cNvPr>
          <p:cNvSpPr>
            <a:spLocks noGrp="1"/>
          </p:cNvSpPr>
          <p:nvPr/>
        </p:nvSpPr>
        <p:spPr>
          <a:xfrm>
            <a:off x="44005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0" name="直线连接符 9">
            <a:extLst>
              <a:ext uri="{FF2B5EF4-FFF2-40B4-BE49-F238E27FC236}">
                <a16:creationId xmlns:a16="http://schemas.microsoft.com/office/drawing/2014/main" id="{58158C54-69AE-48D4-A73E-04FDF8529390}"/>
              </a:ext>
            </a:extLst>
          </p:cNvPr>
          <p:cNvSpPr>
            <a:spLocks noGrp="1"/>
          </p:cNvSpPr>
          <p:nvPr/>
        </p:nvSpPr>
        <p:spPr>
          <a:xfrm>
            <a:off x="51816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F1731153-58D8-4D7D-8C6A-608978A67363}"/>
              </a:ext>
            </a:extLst>
          </p:cNvPr>
          <p:cNvSpPr>
            <a:spLocks noGrp="1"/>
          </p:cNvSpPr>
          <p:nvPr/>
        </p:nvSpPr>
        <p:spPr>
          <a:xfrm>
            <a:off x="59626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2" name="直线连接符 11">
            <a:extLst>
              <a:ext uri="{FF2B5EF4-FFF2-40B4-BE49-F238E27FC236}">
                <a16:creationId xmlns:a16="http://schemas.microsoft.com/office/drawing/2014/main" id="{4780D665-EA38-45A8-B372-C4F2933E6D9E}"/>
              </a:ext>
            </a:extLst>
          </p:cNvPr>
          <p:cNvSpPr>
            <a:spLocks noGrp="1"/>
          </p:cNvSpPr>
          <p:nvPr/>
        </p:nvSpPr>
        <p:spPr>
          <a:xfrm>
            <a:off x="67437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3" name="直线连接符 12">
            <a:extLst>
              <a:ext uri="{FF2B5EF4-FFF2-40B4-BE49-F238E27FC236}">
                <a16:creationId xmlns:a16="http://schemas.microsoft.com/office/drawing/2014/main" id="{4266D076-82A8-42DB-8100-E9D3EBD25026}"/>
              </a:ext>
            </a:extLst>
          </p:cNvPr>
          <p:cNvSpPr>
            <a:spLocks noGrp="1"/>
          </p:cNvSpPr>
          <p:nvPr/>
        </p:nvSpPr>
        <p:spPr>
          <a:xfrm>
            <a:off x="75247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4" name="直线连接符 13">
            <a:extLst>
              <a:ext uri="{FF2B5EF4-FFF2-40B4-BE49-F238E27FC236}">
                <a16:creationId xmlns:a16="http://schemas.microsoft.com/office/drawing/2014/main" id="{A203BBC9-DD03-448F-AEDB-29322EA7020A}"/>
              </a:ext>
            </a:extLst>
          </p:cNvPr>
          <p:cNvSpPr>
            <a:spLocks noGrp="1"/>
          </p:cNvSpPr>
          <p:nvPr/>
        </p:nvSpPr>
        <p:spPr>
          <a:xfrm>
            <a:off x="83058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5" name="直线连接符 14">
            <a:extLst>
              <a:ext uri="{FF2B5EF4-FFF2-40B4-BE49-F238E27FC236}">
                <a16:creationId xmlns:a16="http://schemas.microsoft.com/office/drawing/2014/main" id="{F21EC909-559C-4CF8-A865-DCFD98069F92}"/>
              </a:ext>
            </a:extLst>
          </p:cNvPr>
          <p:cNvSpPr>
            <a:spLocks noGrp="1"/>
          </p:cNvSpPr>
          <p:nvPr/>
        </p:nvSpPr>
        <p:spPr>
          <a:xfrm>
            <a:off x="90868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6" name="直线连接符 15">
            <a:extLst>
              <a:ext uri="{FF2B5EF4-FFF2-40B4-BE49-F238E27FC236}">
                <a16:creationId xmlns:a16="http://schemas.microsoft.com/office/drawing/2014/main" id="{C5BAE31E-E20C-4C82-B835-0816B32B650B}"/>
              </a:ext>
            </a:extLst>
          </p:cNvPr>
          <p:cNvSpPr>
            <a:spLocks noGrp="1"/>
          </p:cNvSpPr>
          <p:nvPr/>
        </p:nvSpPr>
        <p:spPr>
          <a:xfrm>
            <a:off x="98679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7" name="直线连接符 16">
            <a:extLst>
              <a:ext uri="{FF2B5EF4-FFF2-40B4-BE49-F238E27FC236}">
                <a16:creationId xmlns:a16="http://schemas.microsoft.com/office/drawing/2014/main" id="{DE90440D-9363-4F2C-A78B-10F1F02450DF}"/>
              </a:ext>
            </a:extLst>
          </p:cNvPr>
          <p:cNvSpPr>
            <a:spLocks noGrp="1"/>
          </p:cNvSpPr>
          <p:nvPr/>
        </p:nvSpPr>
        <p:spPr>
          <a:xfrm>
            <a:off x="106489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8" name="直线连接符 17">
            <a:extLst>
              <a:ext uri="{FF2B5EF4-FFF2-40B4-BE49-F238E27FC236}">
                <a16:creationId xmlns:a16="http://schemas.microsoft.com/office/drawing/2014/main" id="{B2AFB84A-5390-4D0A-9E5B-281EC894CA9A}"/>
              </a:ext>
            </a:extLst>
          </p:cNvPr>
          <p:cNvSpPr>
            <a:spLocks noGrp="1"/>
          </p:cNvSpPr>
          <p:nvPr/>
        </p:nvSpPr>
        <p:spPr>
          <a:xfrm>
            <a:off x="114300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19" name="直线连接符 18">
            <a:extLst>
              <a:ext uri="{FF2B5EF4-FFF2-40B4-BE49-F238E27FC236}">
                <a16:creationId xmlns:a16="http://schemas.microsoft.com/office/drawing/2014/main" id="{0D091C6A-BA2C-4C81-91D5-29C57D97A3AC}"/>
              </a:ext>
            </a:extLst>
          </p:cNvPr>
          <p:cNvSpPr>
            <a:spLocks noGrp="1"/>
          </p:cNvSpPr>
          <p:nvPr/>
        </p:nvSpPr>
        <p:spPr>
          <a:xfrm>
            <a:off x="1221105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0" name="直线连接符 19">
            <a:extLst>
              <a:ext uri="{FF2B5EF4-FFF2-40B4-BE49-F238E27FC236}">
                <a16:creationId xmlns:a16="http://schemas.microsoft.com/office/drawing/2014/main" id="{8275AD0C-7F99-415E-B5D4-D08B08635D1E}"/>
              </a:ext>
            </a:extLst>
          </p:cNvPr>
          <p:cNvSpPr>
            <a:spLocks noGrp="1"/>
          </p:cNvSpPr>
          <p:nvPr/>
        </p:nvSpPr>
        <p:spPr>
          <a:xfrm>
            <a:off x="12992100" y="0"/>
            <a:ext cx="342900" cy="381000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pic>
        <p:nvPicPr>
          <p:cNvPr id="52" name="scene-13-01-paper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44500" y="495300"/>
            <a:ext cx="3581400" cy="552450"/>
          </a:xfrm>
          <a:prstGeom prst="rect">
            <a:avLst/>
          </a:prstGeom>
        </p:spPr>
      </p:pic>
      <p:pic>
        <p:nvPicPr>
          <p:cNvPr id="53" name="scene-13-02-title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12750" y="1047750"/>
            <a:ext cx="4813300" cy="1377950"/>
          </a:xfrm>
          <a:prstGeom prst="rect">
            <a:avLst/>
          </a:prstGeom>
        </p:spPr>
      </p:pic>
      <p:pic>
        <p:nvPicPr>
          <p:cNvPr id="54" name="scene-13-03-screen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6280150" y="920750"/>
            <a:ext cx="5911850" cy="3556000"/>
          </a:xfrm>
          <a:prstGeom prst="rect">
            <a:avLst/>
          </a:prstGeom>
        </p:spPr>
      </p:pic>
      <p:pic>
        <p:nvPicPr>
          <p:cNvPr id="55" name="scene-13-04-asset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3556000" y="2413000"/>
            <a:ext cx="1276350" cy="1701800"/>
          </a:xfrm>
          <a:prstGeom prst="rect">
            <a:avLst/>
          </a:prstGeom>
        </p:spPr>
      </p:pic>
      <p:pic>
        <p:nvPicPr>
          <p:cNvPr id="56" name="scene-13-05-asset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5461000" y="2317750"/>
            <a:ext cx="1263650" cy="1676400"/>
          </a:xfrm>
          <a:prstGeom prst="rect">
            <a:avLst/>
          </a:prstGeom>
        </p:spPr>
      </p:pic>
      <p:pic>
        <p:nvPicPr>
          <p:cNvPr id="57" name="scene-13-06-asset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7366000" y="2413000"/>
            <a:ext cx="1225550" cy="1657350"/>
          </a:xfrm>
          <a:prstGeom prst="rect">
            <a:avLst/>
          </a:prstGeom>
        </p:spPr>
      </p:pic>
      <p:pic>
        <p:nvPicPr>
          <p:cNvPr id="58" name="scene-13-07-card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349250" y="4667250"/>
            <a:ext cx="2603500" cy="1155700"/>
          </a:xfrm>
          <a:prstGeom prst="rect">
            <a:avLst/>
          </a:prstGeom>
        </p:spPr>
      </p:pic>
      <p:pic>
        <p:nvPicPr>
          <p:cNvPr id="59" name="scene-13-08-card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3257550" y="5016500"/>
            <a:ext cx="2603500" cy="1155700"/>
          </a:xfrm>
          <a:prstGeom prst="rect">
            <a:avLst/>
          </a:prstGeom>
        </p:spPr>
      </p:pic>
      <p:pic>
        <p:nvPicPr>
          <p:cNvPr id="60" name="scene-13-09-card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6165850" y="4667250"/>
            <a:ext cx="2603500" cy="1155700"/>
          </a:xfrm>
          <a:prstGeom prst="rect">
            <a:avLst/>
          </a:prstGeom>
        </p:spPr>
      </p:pic>
      <p:pic>
        <p:nvPicPr>
          <p:cNvPr id="61" name="scene-13-10-card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9074150" y="5016500"/>
            <a:ext cx="2603500" cy="1162050"/>
          </a:xfrm>
          <a:prstGeom prst="rect">
            <a:avLst/>
          </a:prstGeom>
        </p:spPr>
      </p:pic>
      <p:pic>
        <p:nvPicPr>
          <p:cNvPr id="62" name="scene-13-11-doodle"/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67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直线连接符 29">
            <a:extLst>
              <a:ext uri="{FF2B5EF4-FFF2-40B4-BE49-F238E27FC236}">
                <a16:creationId xmlns:a16="http://schemas.microsoft.com/office/drawing/2014/main" id="{ED9AC41E-ED28-48EA-B5BA-3DA5F384BD8C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C1F1D6CF-5123-4E23-AB45-35BABB5F1B2F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0D0E3CFC-6FE8-46DB-83D7-232153744535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3A55C834-7CB2-4ED5-922C-B8CDE3FA9551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2B634C32-8712-4B89-A30D-010152CB73E7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723D0937-348C-4A19-AA0D-4CF2DA620FCE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123ACB7-9445-4271-910B-0C46F0BA69B1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523152-1F49-4B73-AC40-1F85ACAF9DF5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连接能力</a:t>
            </a:r>
          </a:p>
        </p:txBody>
      </p:sp>
      <p:sp>
        <p:nvSpPr>
          <p:cNvPr id="9" name="slide-8-title">
            <a:extLst>
              <a:ext uri="{FF2B5EF4-FFF2-40B4-BE49-F238E27FC236}">
                <a16:creationId xmlns:a16="http://schemas.microsoft.com/office/drawing/2014/main" id="{33F59EAA-6048-4AD5-BFD6-12953FC793BA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插件与 MCP：把工具接入同一条业务链路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EB757AB-345F-4176-91E5-38D53BA91423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不是替换现有工具，而是把它们变成可被工作台受控调用的能力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6448611C-6AD0-4C8F-BB09-64ECF51C5E2F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3"/>
          <a:stretch/>
        </p:blipFill>
        <p:spPr>
          <a:xfrm rot="-480000">
            <a:off x="3143250" y="1715222"/>
            <a:ext cx="1352550" cy="1332057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/>
          <a:stretch/>
        </p:blipFill>
        <p:spPr>
          <a:xfrm rot="480000">
            <a:off x="11030417" y="1562100"/>
            <a:ext cx="551515" cy="106680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567EE0BC-7E0B-4D36-AFF5-6FB7511ADEB1}"/>
              </a:ext>
            </a:extLst>
          </p:cNvPr>
          <p:cNvSpPr>
            <a:spLocks noGrp="1"/>
          </p:cNvSpPr>
          <p:nvPr/>
        </p:nvSpPr>
        <p:spPr>
          <a:xfrm rot="-48000">
            <a:off x="495300" y="2152650"/>
            <a:ext cx="3143250" cy="87630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5DDACED-C3BC-4EC9-B0BD-AC68BCDAEBA4}"/>
              </a:ext>
            </a:extLst>
          </p:cNvPr>
          <p:cNvSpPr>
            <a:spLocks noGrp="1"/>
          </p:cNvSpPr>
          <p:nvPr/>
        </p:nvSpPr>
        <p:spPr>
          <a:xfrm rot="-48000">
            <a:off x="666750" y="2247900"/>
            <a:ext cx="2800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插件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F511FD4-F2E4-47CC-8504-9AF62C1AE50A}"/>
              </a:ext>
            </a:extLst>
          </p:cNvPr>
          <p:cNvSpPr>
            <a:spLocks noGrp="1"/>
          </p:cNvSpPr>
          <p:nvPr/>
        </p:nvSpPr>
        <p:spPr>
          <a:xfrm rot="-48000">
            <a:off x="666750" y="2533650"/>
            <a:ext cx="2800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连接具体平台、邮箱、协作工具与业务系统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12E8352-F977-482C-A207-06ECD92E4779}"/>
              </a:ext>
            </a:extLst>
          </p:cNvPr>
          <p:cNvSpPr>
            <a:spLocks noGrp="1"/>
          </p:cNvSpPr>
          <p:nvPr/>
        </p:nvSpPr>
        <p:spPr>
          <a:xfrm rot="36000">
            <a:off x="666750" y="3143250"/>
            <a:ext cx="3143250" cy="876300"/>
          </a:xfrm>
          <a:prstGeom prst="rect">
            <a:avLst/>
          </a:prstGeom>
          <a:solidFill>
            <a:srgbClr val="83C1D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C6786F5-C59E-4CAC-BC0C-0EC402764D7A}"/>
              </a:ext>
            </a:extLst>
          </p:cNvPr>
          <p:cNvSpPr>
            <a:spLocks noGrp="1"/>
          </p:cNvSpPr>
          <p:nvPr/>
        </p:nvSpPr>
        <p:spPr>
          <a:xfrm rot="36000">
            <a:off x="838200" y="3238500"/>
            <a:ext cx="2800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MCP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E490C77-ECAF-4A4E-B824-918E6636EB58}"/>
              </a:ext>
            </a:extLst>
          </p:cNvPr>
          <p:cNvSpPr>
            <a:spLocks noGrp="1"/>
          </p:cNvSpPr>
          <p:nvPr/>
        </p:nvSpPr>
        <p:spPr>
          <a:xfrm rot="36000">
            <a:off x="838200" y="3524250"/>
            <a:ext cx="2800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用标准方式向 AI 暴露可调用工具与上下文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A282E18-1EB0-41BF-BA97-1263C6DE0C5F}"/>
              </a:ext>
            </a:extLst>
          </p:cNvPr>
          <p:cNvSpPr>
            <a:spLocks noGrp="1"/>
          </p:cNvSpPr>
          <p:nvPr/>
        </p:nvSpPr>
        <p:spPr>
          <a:xfrm rot="-24000">
            <a:off x="495300" y="4133850"/>
            <a:ext cx="3143250" cy="87630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310357A-9CA2-4A6A-9929-1AF280994148}"/>
              </a:ext>
            </a:extLst>
          </p:cNvPr>
          <p:cNvSpPr>
            <a:spLocks noGrp="1"/>
          </p:cNvSpPr>
          <p:nvPr/>
        </p:nvSpPr>
        <p:spPr>
          <a:xfrm rot="-24000">
            <a:off x="666750" y="4229100"/>
            <a:ext cx="2800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安全边界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A577385-7DE8-4A9A-8B64-B769DA5FD8C1}"/>
              </a:ext>
            </a:extLst>
          </p:cNvPr>
          <p:cNvSpPr>
            <a:spLocks noGrp="1"/>
          </p:cNvSpPr>
          <p:nvPr/>
        </p:nvSpPr>
        <p:spPr>
          <a:xfrm rot="-24000">
            <a:off x="666750" y="4514850"/>
            <a:ext cx="28003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查询可自动；写入、删除和外发需要预览与确认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AAEA78D-F84C-4A32-A245-346D59E701C7}"/>
              </a:ext>
            </a:extLst>
          </p:cNvPr>
          <p:cNvSpPr>
            <a:spLocks noGrp="1"/>
          </p:cNvSpPr>
          <p:nvPr/>
        </p:nvSpPr>
        <p:spPr>
          <a:xfrm rot="36000">
            <a:off x="4229100" y="2028825"/>
            <a:ext cx="7334250" cy="400050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5"/>
          <a:srcRect t="2779" b="2779"/>
          <a:stretch>
            <a:fillRect/>
          </a:stretch>
        </p:blipFill>
        <p:spPr>
          <a:xfrm>
            <a:off x="4286250" y="1952625"/>
            <a:ext cx="7334250" cy="4000500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01130E94-FCB1-428A-BBD3-518BB585B48B}"/>
              </a:ext>
            </a:extLst>
          </p:cNvPr>
          <p:cNvSpPr>
            <a:spLocks noGrp="1"/>
          </p:cNvSpPr>
          <p:nvPr/>
        </p:nvSpPr>
        <p:spPr>
          <a:xfrm rot="120000">
            <a:off x="7239000" y="1847850"/>
            <a:ext cx="1143000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086100" y="3375314"/>
            <a:ext cx="1657350" cy="602673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7"/>
          <a:stretch/>
        </p:blipFill>
        <p:spPr>
          <a:xfrm rot="-600000">
            <a:off x="3409950" y="4459490"/>
            <a:ext cx="590550" cy="89177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8"/>
          <a:stretch/>
        </p:blipFill>
        <p:spPr>
          <a:xfrm rot="240000">
            <a:off x="3471022" y="5219700"/>
            <a:ext cx="1782856" cy="819150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8074D3C2-FDF6-4E48-A098-AA12FE92AAB0}"/>
              </a:ext>
            </a:extLst>
          </p:cNvPr>
          <p:cNvSpPr>
            <a:spLocks noGrp="1"/>
          </p:cNvSpPr>
          <p:nvPr/>
        </p:nvSpPr>
        <p:spPr>
          <a:xfrm>
            <a:off x="4381500" y="5981700"/>
            <a:ext cx="7048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141414"/>
                </a:solidFill>
              </a:defRPr>
            </a:pPr>
            <a:r>
              <a:rPr sz="1425" b="1">
                <a:solidFill>
                  <a:srgbClr val="141414"/>
                </a:solidFill>
              </a:rPr>
              <a:t>受控连接  →  调用工具  →  返回证据  →  人工确认</a:t>
            </a:r>
          </a:p>
        </p:txBody>
      </p:sp>
    </p:spTree>
    <p:extLst>
      <p:ext uri="{BB962C8B-B14F-4D97-AF65-F5344CB8AC3E}">
        <p14:creationId xmlns:p14="http://schemas.microsoft.com/office/powerpoint/2010/main" val="1548357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直线连接符 32">
            <a:extLst>
              <a:ext uri="{FF2B5EF4-FFF2-40B4-BE49-F238E27FC236}">
                <a16:creationId xmlns:a16="http://schemas.microsoft.com/office/drawing/2014/main" id="{6D69E2B7-E358-4BF2-9FEB-305E4F8613C3}"/>
              </a:ext>
            </a:extLst>
          </p:cNvPr>
          <p:cNvSpPr>
            <a:spLocks noGrp="1"/>
          </p:cNvSpPr>
          <p:nvPr/>
        </p:nvSpPr>
        <p:spPr>
          <a:xfrm>
            <a:off x="8763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2" name="直线连接符 1">
            <a:extLst>
              <a:ext uri="{FF2B5EF4-FFF2-40B4-BE49-F238E27FC236}">
                <a16:creationId xmlns:a16="http://schemas.microsoft.com/office/drawing/2014/main" id="{B4A3D1C0-F27A-425F-9E09-A4D147F5204E}"/>
              </a:ext>
            </a:extLst>
          </p:cNvPr>
          <p:cNvSpPr>
            <a:spLocks noGrp="1"/>
          </p:cNvSpPr>
          <p:nvPr/>
        </p:nvSpPr>
        <p:spPr>
          <a:xfrm>
            <a:off x="94488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3" name="直线连接符 2">
            <a:extLst>
              <a:ext uri="{FF2B5EF4-FFF2-40B4-BE49-F238E27FC236}">
                <a16:creationId xmlns:a16="http://schemas.microsoft.com/office/drawing/2014/main" id="{FC6A430E-A744-4E9C-9014-D2B03F07E1F8}"/>
              </a:ext>
            </a:extLst>
          </p:cNvPr>
          <p:cNvSpPr>
            <a:spLocks noGrp="1"/>
          </p:cNvSpPr>
          <p:nvPr/>
        </p:nvSpPr>
        <p:spPr>
          <a:xfrm>
            <a:off x="101346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4" name="直线连接符 3">
            <a:extLst>
              <a:ext uri="{FF2B5EF4-FFF2-40B4-BE49-F238E27FC236}">
                <a16:creationId xmlns:a16="http://schemas.microsoft.com/office/drawing/2014/main" id="{D6CBCDFE-67E0-4134-92EC-297DEB947715}"/>
              </a:ext>
            </a:extLst>
          </p:cNvPr>
          <p:cNvSpPr>
            <a:spLocks noGrp="1"/>
          </p:cNvSpPr>
          <p:nvPr/>
        </p:nvSpPr>
        <p:spPr>
          <a:xfrm>
            <a:off x="108204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5" name="直线连接符 4">
            <a:extLst>
              <a:ext uri="{FF2B5EF4-FFF2-40B4-BE49-F238E27FC236}">
                <a16:creationId xmlns:a16="http://schemas.microsoft.com/office/drawing/2014/main" id="{C116201C-E396-4830-9977-8A6EB67ACC8E}"/>
              </a:ext>
            </a:extLst>
          </p:cNvPr>
          <p:cNvSpPr>
            <a:spLocks noGrp="1"/>
          </p:cNvSpPr>
          <p:nvPr/>
        </p:nvSpPr>
        <p:spPr>
          <a:xfrm>
            <a:off x="115062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6" name="直线连接符 5">
            <a:extLst>
              <a:ext uri="{FF2B5EF4-FFF2-40B4-BE49-F238E27FC236}">
                <a16:creationId xmlns:a16="http://schemas.microsoft.com/office/drawing/2014/main" id="{C3515D4D-CE4E-4F7C-BD6E-233985C59735}"/>
              </a:ext>
            </a:extLst>
          </p:cNvPr>
          <p:cNvSpPr>
            <a:spLocks noGrp="1"/>
          </p:cNvSpPr>
          <p:nvPr/>
        </p:nvSpPr>
        <p:spPr>
          <a:xfrm>
            <a:off x="12192000" y="228600"/>
            <a:ext cx="2000250" cy="1381125"/>
          </a:xfrm>
          <a:prstGeom prst="line">
            <a:avLst/>
          </a:prstGeom>
          <a:noFill/>
          <a:ln w="9525">
            <a:solidFill>
              <a:srgbClr val="141414">
                <a:alpha val="6275"/>
              </a:srgbClr>
            </a:solidFill>
            <a:prstDash val="solid"/>
          </a:ln>
        </p:spPr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C91B149-391D-41C5-8DDE-4EF3226B4BEC}"/>
              </a:ext>
            </a:extLst>
          </p:cNvPr>
          <p:cNvSpPr>
            <a:spLocks noGrp="1"/>
          </p:cNvSpPr>
          <p:nvPr/>
        </p:nvSpPr>
        <p:spPr>
          <a:xfrm rot="-72000">
            <a:off x="428625" y="457200"/>
            <a:ext cx="1695450" cy="323850"/>
          </a:xfrm>
          <a:prstGeom prst="rect">
            <a:avLst/>
          </a:prstGeom>
          <a:solidFill>
            <a:srgbClr val="ED463D"/>
          </a:solidFill>
          <a:ln w="0">
            <a:noFill/>
            <a:prstDash val="solid"/>
          </a:ln>
        </p:spPr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38781F3-36C0-4058-92C0-90CF42406CAE}"/>
              </a:ext>
            </a:extLst>
          </p:cNvPr>
          <p:cNvSpPr>
            <a:spLocks noGrp="1"/>
          </p:cNvSpPr>
          <p:nvPr/>
        </p:nvSpPr>
        <p:spPr>
          <a:xfrm>
            <a:off x="552450" y="457200"/>
            <a:ext cx="152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AI 应用</a:t>
            </a:r>
          </a:p>
        </p:txBody>
      </p:sp>
      <p:sp>
        <p:nvSpPr>
          <p:cNvPr id="9" name="slide-9-title">
            <a:extLst>
              <a:ext uri="{FF2B5EF4-FFF2-40B4-BE49-F238E27FC236}">
                <a16:creationId xmlns:a16="http://schemas.microsoft.com/office/drawing/2014/main" id="{C4ECA8DC-7C8E-4B67-9AEB-7D0425720A97}"/>
              </a:ext>
            </a:extLst>
          </p:cNvPr>
          <p:cNvSpPr>
            <a:spLocks noGrp="1"/>
          </p:cNvSpPr>
          <p:nvPr/>
        </p:nvSpPr>
        <p:spPr>
          <a:xfrm>
            <a:off x="457200" y="876300"/>
            <a:ext cx="10820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0">
                <a:solidFill>
                  <a:srgbClr val="141414"/>
                </a:solidFill>
              </a:defRPr>
            </a:pPr>
            <a:r>
              <a:rPr sz="2850" b="0">
                <a:solidFill>
                  <a:srgbClr val="141414"/>
                </a:solidFill>
              </a:rPr>
              <a:t>AI 的价值，不是聊天，而是组织任务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328D02E-085F-48C6-8941-447711AC20B0}"/>
              </a:ext>
            </a:extLst>
          </p:cNvPr>
          <p:cNvSpPr>
            <a:spLocks noGrp="1"/>
          </p:cNvSpPr>
          <p:nvPr/>
        </p:nvSpPr>
        <p:spPr>
          <a:xfrm>
            <a:off x="476250" y="1466850"/>
            <a:ext cx="1066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756F66"/>
                </a:solidFill>
              </a:defRPr>
            </a:pPr>
            <a:r>
              <a:rPr sz="1350" b="0">
                <a:solidFill>
                  <a:srgbClr val="756F66"/>
                </a:solidFill>
              </a:rPr>
              <a:t>财务分析、工作流和知识库，分别解决判断、执行与经验沉淀</a:t>
            </a:r>
          </a:p>
        </p:txBody>
      </p:sp>
      <p:sp>
        <p:nvSpPr>
          <p:cNvPr id="11" name="直线连接符 10">
            <a:extLst>
              <a:ext uri="{FF2B5EF4-FFF2-40B4-BE49-F238E27FC236}">
                <a16:creationId xmlns:a16="http://schemas.microsoft.com/office/drawing/2014/main" id="{902E8BE3-39E9-442C-B50D-755E275C195D}"/>
              </a:ext>
            </a:extLst>
          </p:cNvPr>
          <p:cNvSpPr>
            <a:spLocks noGrp="1"/>
          </p:cNvSpPr>
          <p:nvPr/>
        </p:nvSpPr>
        <p:spPr>
          <a:xfrm>
            <a:off x="457200" y="6553200"/>
            <a:ext cx="11277600" cy="0"/>
          </a:xfrm>
          <a:prstGeom prst="line">
            <a:avLst/>
          </a:prstGeom>
          <a:noFill/>
          <a:ln w="19050">
            <a:solidFill>
              <a:srgbClr val="1A1917"/>
            </a:solidFill>
            <a:prstDash val="solid"/>
          </a:ln>
        </p:spPr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F43920E-C0D8-46EB-9D76-A0536275E2B6}"/>
              </a:ext>
            </a:extLst>
          </p:cNvPr>
          <p:cNvSpPr>
            <a:spLocks noGrp="1"/>
          </p:cNvSpPr>
          <p:nvPr/>
        </p:nvSpPr>
        <p:spPr>
          <a:xfrm rot="-72000">
            <a:off x="495300" y="2190750"/>
            <a:ext cx="3524250" cy="26860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2824F19-1C2F-4F26-93C9-CF7DCFBE3A0C}"/>
              </a:ext>
            </a:extLst>
          </p:cNvPr>
          <p:cNvSpPr>
            <a:spLocks noGrp="1"/>
          </p:cNvSpPr>
          <p:nvPr/>
        </p:nvSpPr>
        <p:spPr>
          <a:xfrm rot="36000">
            <a:off x="4276725" y="2114550"/>
            <a:ext cx="3524250" cy="26860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4405308-4B28-42E7-8110-32B4A52F27E2}"/>
              </a:ext>
            </a:extLst>
          </p:cNvPr>
          <p:cNvSpPr>
            <a:spLocks noGrp="1"/>
          </p:cNvSpPr>
          <p:nvPr/>
        </p:nvSpPr>
        <p:spPr>
          <a:xfrm rot="66000">
            <a:off x="8058150" y="2190750"/>
            <a:ext cx="3524250" cy="2686050"/>
          </a:xfrm>
          <a:prstGeom prst="rect">
            <a:avLst/>
          </a:prstGeom>
          <a:solidFill>
            <a:srgbClr val="000000">
              <a:alpha val="9412"/>
            </a:srgbClr>
          </a:solidFill>
          <a:ln w="0">
            <a:noFill/>
            <a:prstDash val="solid"/>
          </a:ln>
        </p:spPr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/>
          <a:srcRect l="12111" r="12111"/>
          <a:stretch>
            <a:fillRect/>
          </a:stretch>
        </p:blipFill>
        <p:spPr>
          <a:xfrm>
            <a:off x="552450" y="2114550"/>
            <a:ext cx="3524250" cy="2686050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4"/>
          <a:srcRect l="12111" r="12111"/>
          <a:stretch>
            <a:fillRect/>
          </a:stretch>
        </p:blipFill>
        <p:spPr>
          <a:xfrm>
            <a:off x="4333875" y="2038350"/>
            <a:ext cx="3524250" cy="26860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5"/>
          <a:srcRect l="12111" r="12111"/>
          <a:stretch>
            <a:fillRect/>
          </a:stretch>
        </p:blipFill>
        <p:spPr>
          <a:xfrm>
            <a:off x="8115300" y="2114550"/>
            <a:ext cx="3524250" cy="268605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98CC8DD-10A6-43B7-868D-E00D78598B96}"/>
              </a:ext>
            </a:extLst>
          </p:cNvPr>
          <p:cNvSpPr>
            <a:spLocks noGrp="1"/>
          </p:cNvSpPr>
          <p:nvPr/>
        </p:nvSpPr>
        <p:spPr>
          <a:xfrm rot="-120000">
            <a:off x="1762125" y="2000250"/>
            <a:ext cx="1000125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9103BCE-CBA5-4B97-98B5-5E0FD1C4D041}"/>
              </a:ext>
            </a:extLst>
          </p:cNvPr>
          <p:cNvSpPr>
            <a:spLocks noGrp="1"/>
          </p:cNvSpPr>
          <p:nvPr/>
        </p:nvSpPr>
        <p:spPr>
          <a:xfrm rot="60000">
            <a:off x="5572125" y="1943100"/>
            <a:ext cx="1000125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401865A-F6E2-4AFE-9C3C-DC32122A1AE8}"/>
              </a:ext>
            </a:extLst>
          </p:cNvPr>
          <p:cNvSpPr>
            <a:spLocks noGrp="1"/>
          </p:cNvSpPr>
          <p:nvPr/>
        </p:nvSpPr>
        <p:spPr>
          <a:xfrm rot="-60000">
            <a:off x="9334500" y="2000250"/>
            <a:ext cx="1000125" cy="228600"/>
          </a:xfrm>
          <a:prstGeom prst="rect">
            <a:avLst/>
          </a:prstGeom>
          <a:solidFill>
            <a:srgbClr val="F5D66C">
              <a:alpha val="60000"/>
            </a:srgbClr>
          </a:solidFill>
          <a:ln w="0">
            <a:noFill/>
            <a:prstDash val="solid"/>
          </a:ln>
        </p:spPr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6"/>
          <a:stretch/>
        </p:blipFill>
        <p:spPr>
          <a:xfrm rot="-540000">
            <a:off x="2990850" y="3677449"/>
            <a:ext cx="990600" cy="1103303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7"/>
          <a:stretch/>
        </p:blipFill>
        <p:spPr>
          <a:xfrm rot="420000">
            <a:off x="7239000" y="3772368"/>
            <a:ext cx="685800" cy="913463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8"/>
          <a:stretch/>
        </p:blipFill>
        <p:spPr>
          <a:xfrm rot="300000">
            <a:off x="10287000" y="3963846"/>
            <a:ext cx="1257300" cy="816258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5905BC09-7D80-443F-B2EC-D7A6F4D99CE0}"/>
              </a:ext>
            </a:extLst>
          </p:cNvPr>
          <p:cNvSpPr>
            <a:spLocks noGrp="1"/>
          </p:cNvSpPr>
          <p:nvPr/>
        </p:nvSpPr>
        <p:spPr>
          <a:xfrm rot="-42000">
            <a:off x="876300" y="5048250"/>
            <a:ext cx="2857500" cy="781050"/>
          </a:xfrm>
          <a:prstGeom prst="rect">
            <a:avLst/>
          </a:prstGeom>
          <a:solidFill>
            <a:srgbClr val="F4C844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B532915-7C91-490A-B39E-1CE3B7D1269F}"/>
              </a:ext>
            </a:extLst>
          </p:cNvPr>
          <p:cNvSpPr>
            <a:spLocks noGrp="1"/>
          </p:cNvSpPr>
          <p:nvPr/>
        </p:nvSpPr>
        <p:spPr>
          <a:xfrm rot="-42000">
            <a:off x="1047750" y="5143500"/>
            <a:ext cx="2514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财务分析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03195B4-AD54-4EC2-8746-657340CEE316}"/>
              </a:ext>
            </a:extLst>
          </p:cNvPr>
          <p:cNvSpPr>
            <a:spLocks noGrp="1"/>
          </p:cNvSpPr>
          <p:nvPr/>
        </p:nvSpPr>
        <p:spPr>
          <a:xfrm rot="-42000">
            <a:off x="1047750" y="5429250"/>
            <a:ext cx="2514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从问题进入数据，解释差异与风险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8EA14DF-6DD0-4834-8BE8-80427C0EE66C}"/>
              </a:ext>
            </a:extLst>
          </p:cNvPr>
          <p:cNvSpPr>
            <a:spLocks noGrp="1"/>
          </p:cNvSpPr>
          <p:nvPr/>
        </p:nvSpPr>
        <p:spPr>
          <a:xfrm rot="24000">
            <a:off x="4667250" y="5048250"/>
            <a:ext cx="2857500" cy="781050"/>
          </a:xfrm>
          <a:prstGeom prst="rect">
            <a:avLst/>
          </a:prstGeom>
          <a:solidFill>
            <a:srgbClr val="F08F80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5A9711F-7CA1-451D-B93E-6E5CB25E3464}"/>
              </a:ext>
            </a:extLst>
          </p:cNvPr>
          <p:cNvSpPr>
            <a:spLocks noGrp="1"/>
          </p:cNvSpPr>
          <p:nvPr/>
        </p:nvSpPr>
        <p:spPr>
          <a:xfrm rot="24000">
            <a:off x="4838700" y="5143500"/>
            <a:ext cx="2514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工作流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98AD2B4-29B7-475A-8F01-0F6B9581AC5F}"/>
              </a:ext>
            </a:extLst>
          </p:cNvPr>
          <p:cNvSpPr>
            <a:spLocks noGrp="1"/>
          </p:cNvSpPr>
          <p:nvPr/>
        </p:nvSpPr>
        <p:spPr>
          <a:xfrm rot="24000">
            <a:off x="4838700" y="5429250"/>
            <a:ext cx="2514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拆解步骤，保留人工确认与回写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3AF351B-6E3E-4E6F-9873-11C30B612D25}"/>
              </a:ext>
            </a:extLst>
          </p:cNvPr>
          <p:cNvSpPr>
            <a:spLocks noGrp="1"/>
          </p:cNvSpPr>
          <p:nvPr/>
        </p:nvSpPr>
        <p:spPr>
          <a:xfrm rot="-18000">
            <a:off x="8458200" y="5048250"/>
            <a:ext cx="2857500" cy="781050"/>
          </a:xfrm>
          <a:prstGeom prst="rect">
            <a:avLst/>
          </a:prstGeom>
          <a:solidFill>
            <a:srgbClr val="ADD39A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10">
            <a:scrgbClr r="0" g="0" b="0"/>
          </a:effectRef>
          <a:fontRef idx="major"/>
        </p:style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1E70ABA-FF29-49D7-9F84-C6AF14BDB836}"/>
              </a:ext>
            </a:extLst>
          </p:cNvPr>
          <p:cNvSpPr>
            <a:spLocks noGrp="1"/>
          </p:cNvSpPr>
          <p:nvPr/>
        </p:nvSpPr>
        <p:spPr>
          <a:xfrm rot="-18000">
            <a:off x="8629650" y="5143500"/>
            <a:ext cx="2514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知识库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9BA08C2-E859-47CD-B41C-5BAD485BEFF0}"/>
              </a:ext>
            </a:extLst>
          </p:cNvPr>
          <p:cNvSpPr>
            <a:spLocks noGrp="1"/>
          </p:cNvSpPr>
          <p:nvPr/>
        </p:nvSpPr>
        <p:spPr>
          <a:xfrm rot="-18000">
            <a:off x="8629650" y="5429250"/>
            <a:ext cx="2514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141414"/>
                </a:solidFill>
              </a:defRPr>
            </a:pPr>
            <a:r>
              <a:rPr sz="1125" b="0">
                <a:solidFill>
                  <a:srgbClr val="141414"/>
                </a:solidFill>
              </a:rPr>
              <a:t>让政策、制度和经验可检索、可引用</a:t>
            </a:r>
          </a:p>
        </p:txBody>
      </p:sp>
    </p:spTree>
    <p:extLst>
      <p:ext uri="{BB962C8B-B14F-4D97-AF65-F5344CB8AC3E}">
        <p14:creationId xmlns:p14="http://schemas.microsoft.com/office/powerpoint/2010/main" val="17523089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  <a:effectStyle>
          <a:effectLst>
            <a:outerShdw blurRad="114300" dist="60241" dir="4293903">
              <a:srgbClr val="000000">
                <a:alpha val="12000"/>
              </a:srgbClr>
            </a:outerShdw>
          </a:effectLst>
        </a:effectStyle>
        <a:effectStyle>
          <a:effectLst>
            <a:outerShdw blurRad="152400" dist="78545" dir="4557825">
              <a:srgbClr val="000000">
                <a:alpha val="15000"/>
              </a:srgbClr>
            </a:outerShdw>
          </a:effectLst>
        </a:effectStyle>
        <a:effectStyle>
          <a:effectLst>
            <a:outerShdw blurRad="133350" dist="69343" dir="4443276">
              <a:srgbClr val="000000">
                <a:alpha val="1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  <a:effectStyle>
          <a:effectLst>
            <a:outerShdw blurRad="114300" dist="60241" dir="4293903">
              <a:srgbClr val="000000">
                <a:alpha val="12000"/>
              </a:srgbClr>
            </a:outerShdw>
          </a:effectLst>
        </a:effectStyle>
        <a:effectStyle>
          <a:effectLst>
            <a:outerShdw blurRad="152400" dist="78545" dir="4557825">
              <a:srgbClr val="000000">
                <a:alpha val="15000"/>
              </a:srgbClr>
            </a:outerShdw>
          </a:effectLst>
        </a:effectStyle>
        <a:effectStyle>
          <a:effectLst>
            <a:outerShdw blurRad="133350" dist="69343" dir="4443276">
              <a:srgbClr val="000000">
                <a:alpha val="1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5570</Words>
  <Application>Microsoft Macintosh PowerPoint</Application>
  <DocSecurity>0</DocSecurity>
  <PresentationFormat>宽屏</PresentationFormat>
  <Paragraphs>327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7" baseType="lpstr"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 潮汐</cp:lastModifiedBy>
  <cp:revision>1</cp:revision>
  <dcterms:created xsi:type="dcterms:W3CDTF">2026-08-22T17:07:53Z</dcterms:created>
  <dcterms:modified xsi:type="dcterms:W3CDTF">2026-08-23T08:22:16Z</dcterms:modified>
</cp:coreProperties>
</file>